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0"/>
    <p:restoredTop sz="93005"/>
  </p:normalViewPr>
  <p:slideViewPr>
    <p:cSldViewPr snapToGrid="0" snapToObjects="1">
      <p:cViewPr>
        <p:scale>
          <a:sx n="150" d="100"/>
          <a:sy n="150" d="100"/>
        </p:scale>
        <p:origin x="130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BCECC-61FE-3C45-8E4A-FC0C93F08AA6}" type="datetimeFigureOut">
              <a:rPr lang="en-US" smtClean="0"/>
              <a:t>2/18/20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6F36F-2D7D-D443-8026-5AE5A8268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0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0892522-4CCA-574F-A609-DAD81A02D4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1475379-C0FF-1144-9C36-673585B2E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064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3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4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44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E64409-59D5-374C-9793-2D723191A9BE}"/>
              </a:ext>
            </a:extLst>
          </p:cNvPr>
          <p:cNvSpPr txBox="1"/>
          <p:nvPr userDrawn="1"/>
        </p:nvSpPr>
        <p:spPr>
          <a:xfrm>
            <a:off x="1066800" y="1947863"/>
            <a:ext cx="3810000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Font typeface="+mj-lt"/>
              <a:buNone/>
              <a:defRPr/>
            </a:pPr>
            <a:endParaRPr lang="en-US" sz="1800" dirty="0">
              <a:latin typeface="Arial" charset="0"/>
            </a:endParaRPr>
          </a:p>
          <a:p>
            <a:pPr>
              <a:defRPr/>
            </a:pPr>
            <a:endParaRPr lang="en-US" sz="1800" dirty="0">
              <a:latin typeface="Arial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1A55789-592E-5B4A-9FF4-611CF32FF59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8200" y="2"/>
            <a:ext cx="7848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u="sng" kern="0" dirty="0">
              <a:solidFill>
                <a:schemeClr val="tx2"/>
              </a:solidFill>
              <a:latin typeface="Antique Olive Compact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435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3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5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6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3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3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1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2020.  Cross Bore Safety Association.  All rights reserved.  www.crossboresafety.org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063B-664F-524F-A08B-5CBC0318E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4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ossboresafety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141">
            <a:extLst>
              <a:ext uri="{FF2B5EF4-FFF2-40B4-BE49-F238E27FC236}">
                <a16:creationId xmlns:a16="http://schemas.microsoft.com/office/drawing/2014/main" id="{E4E33E21-FDDD-1B45-B59F-1064610DF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57200"/>
            <a:ext cx="5257800" cy="4038600"/>
          </a:xfrm>
          <a:prstGeom prst="roundRect">
            <a:avLst>
              <a:gd name="adj" fmla="val 16667"/>
            </a:avLst>
          </a:prstGeom>
          <a:noFill/>
          <a:ln w="38100">
            <a:noFill/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0" name="AutoShape 4">
            <a:extLst>
              <a:ext uri="{FF2B5EF4-FFF2-40B4-BE49-F238E27FC236}">
                <a16:creationId xmlns:a16="http://schemas.microsoft.com/office/drawing/2014/main" id="{03745B87-70F1-FE4C-9C92-CD7C47F86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47" y="571500"/>
            <a:ext cx="767255" cy="45720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Inspection</a:t>
            </a:r>
          </a:p>
          <a:p>
            <a:pPr algn="ctr" eaLnBrk="1" hangingPunct="1"/>
            <a:r>
              <a:rPr lang="en-US" altLang="en-US" sz="800" dirty="0"/>
              <a:t>Contract </a:t>
            </a:r>
          </a:p>
          <a:p>
            <a:pPr algn="ctr" eaLnBrk="1" hangingPunct="1"/>
            <a:r>
              <a:rPr lang="en-US" altLang="en-US" sz="800" dirty="0"/>
              <a:t>RFQ/RFP</a:t>
            </a:r>
          </a:p>
        </p:txBody>
      </p:sp>
      <p:sp>
        <p:nvSpPr>
          <p:cNvPr id="18442" name="AutoShape 7">
            <a:extLst>
              <a:ext uri="{FF2B5EF4-FFF2-40B4-BE49-F238E27FC236}">
                <a16:creationId xmlns:a16="http://schemas.microsoft.com/office/drawing/2014/main" id="{84F07229-6B9F-AB47-B1DA-13003DB95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88566"/>
            <a:ext cx="914400" cy="366785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Gas Utility</a:t>
            </a:r>
          </a:p>
        </p:txBody>
      </p:sp>
      <p:sp>
        <p:nvSpPr>
          <p:cNvPr id="18443" name="AutoShape 8">
            <a:extLst>
              <a:ext uri="{FF2B5EF4-FFF2-40B4-BE49-F238E27FC236}">
                <a16:creationId xmlns:a16="http://schemas.microsoft.com/office/drawing/2014/main" id="{5FA5DDFC-ABB9-894C-9DEC-8D45753E7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160166"/>
            <a:ext cx="914400" cy="41816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Service Provider</a:t>
            </a:r>
          </a:p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 </a:t>
            </a:r>
            <a:r>
              <a:rPr lang="en-US" altLang="en-US" sz="800" dirty="0"/>
              <a:t>&amp;</a:t>
            </a:r>
          </a:p>
          <a:p>
            <a:pPr algn="ctr" eaLnBrk="1" hangingPunct="1"/>
            <a:r>
              <a:rPr lang="en-US" altLang="en-US" sz="800" dirty="0"/>
              <a:t>Gas Utility</a:t>
            </a:r>
          </a:p>
        </p:txBody>
      </p:sp>
      <p:sp>
        <p:nvSpPr>
          <p:cNvPr id="18444" name="AutoShape 9">
            <a:extLst>
              <a:ext uri="{FF2B5EF4-FFF2-40B4-BE49-F238E27FC236}">
                <a16:creationId xmlns:a16="http://schemas.microsoft.com/office/drawing/2014/main" id="{5F225130-6BFD-D14E-8427-D6F5FCDF0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160403"/>
            <a:ext cx="990600" cy="428389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Inspection Provider</a:t>
            </a:r>
          </a:p>
        </p:txBody>
      </p:sp>
      <p:sp>
        <p:nvSpPr>
          <p:cNvPr id="18446" name="AutoShape 11">
            <a:extLst>
              <a:ext uri="{FF2B5EF4-FFF2-40B4-BE49-F238E27FC236}">
                <a16:creationId xmlns:a16="http://schemas.microsoft.com/office/drawing/2014/main" id="{3F4F6391-129F-FC4B-9B99-315FA24D8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166155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Personnel Needs</a:t>
            </a:r>
          </a:p>
          <a:p>
            <a:pPr algn="ctr" eaLnBrk="1" hangingPunct="1"/>
            <a:r>
              <a:rPr lang="en-US" altLang="en-US" sz="800" dirty="0"/>
              <a:t>Review</a:t>
            </a:r>
          </a:p>
        </p:txBody>
      </p:sp>
      <p:sp>
        <p:nvSpPr>
          <p:cNvPr id="18447" name="AutoShape 12">
            <a:extLst>
              <a:ext uri="{FF2B5EF4-FFF2-40B4-BE49-F238E27FC236}">
                <a16:creationId xmlns:a16="http://schemas.microsoft.com/office/drawing/2014/main" id="{4D55EC83-E42A-E448-9422-6F77DCEC8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099" y="578592"/>
            <a:ext cx="914400" cy="450108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Equipment Needs</a:t>
            </a:r>
          </a:p>
          <a:p>
            <a:pPr algn="ctr" eaLnBrk="1" hangingPunct="1"/>
            <a:r>
              <a:rPr lang="en-US" altLang="en-US" sz="800" dirty="0"/>
              <a:t>Review</a:t>
            </a:r>
          </a:p>
        </p:txBody>
      </p:sp>
      <p:sp>
        <p:nvSpPr>
          <p:cNvPr id="18448" name="AutoShape 13">
            <a:extLst>
              <a:ext uri="{FF2B5EF4-FFF2-40B4-BE49-F238E27FC236}">
                <a16:creationId xmlns:a16="http://schemas.microsoft.com/office/drawing/2014/main" id="{87085505-9A3D-C246-BA9C-35C0CC6DD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74223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Project Startup</a:t>
            </a:r>
          </a:p>
          <a:p>
            <a:pPr algn="ctr" eaLnBrk="1" hangingPunct="1"/>
            <a:r>
              <a:rPr lang="en-US" altLang="en-US" sz="800" dirty="0"/>
              <a:t>Train - Mobilize</a:t>
            </a:r>
          </a:p>
        </p:txBody>
      </p:sp>
      <p:sp>
        <p:nvSpPr>
          <p:cNvPr id="18449" name="AutoShape 16">
            <a:extLst>
              <a:ext uri="{FF2B5EF4-FFF2-40B4-BE49-F238E27FC236}">
                <a16:creationId xmlns:a16="http://schemas.microsoft.com/office/drawing/2014/main" id="{6B9CCF98-2B59-8144-9381-3A7750A25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73405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Job Costing</a:t>
            </a:r>
          </a:p>
        </p:txBody>
      </p:sp>
      <p:sp>
        <p:nvSpPr>
          <p:cNvPr id="18450" name="AutoShape 17">
            <a:extLst>
              <a:ext uri="{FF2B5EF4-FFF2-40B4-BE49-F238E27FC236}">
                <a16:creationId xmlns:a16="http://schemas.microsoft.com/office/drawing/2014/main" id="{B0D6A4A4-8B74-654E-B96F-DAE587F7D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573405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Report to</a:t>
            </a:r>
          </a:p>
          <a:p>
            <a:pPr algn="ctr" eaLnBrk="1" hangingPunct="1"/>
            <a:r>
              <a:rPr lang="en-US" altLang="en-US" sz="800"/>
              <a:t>Accounting</a:t>
            </a:r>
          </a:p>
        </p:txBody>
      </p:sp>
      <p:sp>
        <p:nvSpPr>
          <p:cNvPr id="18451" name="AutoShape 18">
            <a:extLst>
              <a:ext uri="{FF2B5EF4-FFF2-40B4-BE49-F238E27FC236}">
                <a16:creationId xmlns:a16="http://schemas.microsoft.com/office/drawing/2014/main" id="{D635CEB6-FB43-7642-B770-F66B2FDDD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095" y="504825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Accounts</a:t>
            </a:r>
          </a:p>
          <a:p>
            <a:pPr algn="ctr" eaLnBrk="1" hangingPunct="1"/>
            <a:r>
              <a:rPr lang="en-US" altLang="en-US" sz="800"/>
              <a:t>Payable</a:t>
            </a:r>
          </a:p>
        </p:txBody>
      </p:sp>
      <p:sp>
        <p:nvSpPr>
          <p:cNvPr id="18452" name="AutoShape 19">
            <a:extLst>
              <a:ext uri="{FF2B5EF4-FFF2-40B4-BE49-F238E27FC236}">
                <a16:creationId xmlns:a16="http://schemas.microsoft.com/office/drawing/2014/main" id="{F7989E4A-2643-D448-9CE6-B1953DF23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6284909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Management</a:t>
            </a:r>
          </a:p>
          <a:p>
            <a:pPr algn="ctr" eaLnBrk="1" hangingPunct="1"/>
            <a:r>
              <a:rPr lang="en-US" altLang="en-US" sz="800" dirty="0"/>
              <a:t>Personnel</a:t>
            </a:r>
          </a:p>
        </p:txBody>
      </p:sp>
      <p:sp>
        <p:nvSpPr>
          <p:cNvPr id="18461" name="AutoShape 35">
            <a:extLst>
              <a:ext uri="{FF2B5EF4-FFF2-40B4-BE49-F238E27FC236}">
                <a16:creationId xmlns:a16="http://schemas.microsoft.com/office/drawing/2014/main" id="{CFF72E5D-3D34-3E41-8220-1030E65F7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896" y="2238447"/>
            <a:ext cx="981441" cy="371101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Traffic Control</a:t>
            </a:r>
          </a:p>
          <a:p>
            <a:pPr algn="ctr" eaLnBrk="1" hangingPunct="1"/>
            <a:r>
              <a:rPr lang="en-US" altLang="en-US" sz="800" dirty="0"/>
              <a:t> Permits</a:t>
            </a:r>
          </a:p>
        </p:txBody>
      </p:sp>
      <p:sp>
        <p:nvSpPr>
          <p:cNvPr id="18463" name="AutoShape 37">
            <a:extLst>
              <a:ext uri="{FF2B5EF4-FFF2-40B4-BE49-F238E27FC236}">
                <a16:creationId xmlns:a16="http://schemas.microsoft.com/office/drawing/2014/main" id="{C6C88F0B-F650-5947-8F1F-35433D161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693565"/>
            <a:ext cx="990600" cy="361784"/>
          </a:xfrm>
          <a:prstGeom prst="flowChart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Sewer Utility &amp;</a:t>
            </a:r>
          </a:p>
          <a:p>
            <a:pPr algn="ctr" eaLnBrk="1" hangingPunct="1"/>
            <a:r>
              <a:rPr lang="en-US" altLang="en-US" sz="800" dirty="0"/>
              <a:t>Gas Utility</a:t>
            </a:r>
          </a:p>
        </p:txBody>
      </p:sp>
      <p:sp>
        <p:nvSpPr>
          <p:cNvPr id="18464" name="AutoShape 38">
            <a:extLst>
              <a:ext uri="{FF2B5EF4-FFF2-40B4-BE49-F238E27FC236}">
                <a16:creationId xmlns:a16="http://schemas.microsoft.com/office/drawing/2014/main" id="{CF22E815-330D-5B4C-8097-36E23590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245" y="2808420"/>
            <a:ext cx="976680" cy="332358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Inspect </a:t>
            </a:r>
          </a:p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Sewer Main</a:t>
            </a:r>
          </a:p>
        </p:txBody>
      </p:sp>
      <p:cxnSp>
        <p:nvCxnSpPr>
          <p:cNvPr id="18465" name="AutoShape 39">
            <a:extLst>
              <a:ext uri="{FF2B5EF4-FFF2-40B4-BE49-F238E27FC236}">
                <a16:creationId xmlns:a16="http://schemas.microsoft.com/office/drawing/2014/main" id="{28DD7BDC-C4A9-2640-9B8C-5D32AD2AD36B}"/>
              </a:ext>
            </a:extLst>
          </p:cNvPr>
          <p:cNvCxnSpPr>
            <a:cxnSpLocks noChangeShapeType="1"/>
            <a:stCxn id="18461" idx="1"/>
          </p:cNvCxnSpPr>
          <p:nvPr/>
        </p:nvCxnSpPr>
        <p:spPr bwMode="auto">
          <a:xfrm flipH="1" flipV="1">
            <a:off x="3964633" y="2423997"/>
            <a:ext cx="167263" cy="1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6" name="AutoShape 40">
            <a:extLst>
              <a:ext uri="{FF2B5EF4-FFF2-40B4-BE49-F238E27FC236}">
                <a16:creationId xmlns:a16="http://schemas.microsoft.com/office/drawing/2014/main" id="{8C8CFF99-326F-7548-9D24-1AD13E76E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325" y="1969610"/>
            <a:ext cx="933450" cy="838200"/>
          </a:xfrm>
          <a:prstGeom prst="flowChartDecision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Lateral</a:t>
            </a:r>
          </a:p>
          <a:p>
            <a:pPr algn="ctr" eaLnBrk="1" hangingPunct="1"/>
            <a:r>
              <a:rPr lang="en-US" altLang="en-US" sz="800" dirty="0"/>
              <a:t>Inspection </a:t>
            </a:r>
          </a:p>
          <a:p>
            <a:pPr algn="ctr" eaLnBrk="1" hangingPunct="1"/>
            <a:r>
              <a:rPr lang="en-US" altLang="en-US" sz="800" dirty="0"/>
              <a:t>Possible from</a:t>
            </a:r>
          </a:p>
          <a:p>
            <a:pPr algn="ctr" eaLnBrk="1" hangingPunct="1"/>
            <a:r>
              <a:rPr lang="en-US" altLang="en-US" sz="800" dirty="0"/>
              <a:t>Main?</a:t>
            </a:r>
          </a:p>
        </p:txBody>
      </p:sp>
      <p:cxnSp>
        <p:nvCxnSpPr>
          <p:cNvPr id="18467" name="AutoShape 41">
            <a:extLst>
              <a:ext uri="{FF2B5EF4-FFF2-40B4-BE49-F238E27FC236}">
                <a16:creationId xmlns:a16="http://schemas.microsoft.com/office/drawing/2014/main" id="{E4620575-C86B-144A-9BE2-C8086C3C8ED3}"/>
              </a:ext>
            </a:extLst>
          </p:cNvPr>
          <p:cNvCxnSpPr>
            <a:cxnSpLocks noChangeShapeType="1"/>
            <a:stCxn id="18461" idx="2"/>
            <a:endCxn id="18464" idx="0"/>
          </p:cNvCxnSpPr>
          <p:nvPr/>
        </p:nvCxnSpPr>
        <p:spPr bwMode="auto">
          <a:xfrm>
            <a:off x="4622615" y="2609546"/>
            <a:ext cx="3970" cy="198874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68" name="AutoShape 42">
            <a:extLst>
              <a:ext uri="{FF2B5EF4-FFF2-40B4-BE49-F238E27FC236}">
                <a16:creationId xmlns:a16="http://schemas.microsoft.com/office/drawing/2014/main" id="{639A7B2A-4122-5247-9F70-F0FDADEC0B4D}"/>
              </a:ext>
            </a:extLst>
          </p:cNvPr>
          <p:cNvCxnSpPr>
            <a:cxnSpLocks noChangeShapeType="1"/>
            <a:stCxn id="18464" idx="3"/>
            <a:endCxn id="18466" idx="2"/>
          </p:cNvCxnSpPr>
          <p:nvPr/>
        </p:nvCxnSpPr>
        <p:spPr bwMode="auto">
          <a:xfrm flipV="1">
            <a:off x="5114927" y="2807812"/>
            <a:ext cx="619125" cy="166789"/>
          </a:xfrm>
          <a:prstGeom prst="bentConnector2">
            <a:avLst/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9" name="AutoShape 43">
            <a:extLst>
              <a:ext uri="{FF2B5EF4-FFF2-40B4-BE49-F238E27FC236}">
                <a16:creationId xmlns:a16="http://schemas.microsoft.com/office/drawing/2014/main" id="{CF0ACC64-3D5F-BA43-9322-0D44196A2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246" y="3313785"/>
            <a:ext cx="9652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Locate Cleanout</a:t>
            </a:r>
          </a:p>
          <a:p>
            <a:pPr algn="ctr" eaLnBrk="1" hangingPunct="1"/>
            <a:r>
              <a:rPr lang="en-US" altLang="en-US" sz="800" dirty="0"/>
              <a:t>Or House Access</a:t>
            </a:r>
          </a:p>
          <a:p>
            <a:pPr algn="ctr" eaLnBrk="1" hangingPunct="1"/>
            <a:r>
              <a:rPr lang="en-US" altLang="en-US" sz="800" dirty="0"/>
              <a:t>To Lateral</a:t>
            </a:r>
          </a:p>
        </p:txBody>
      </p:sp>
      <p:cxnSp>
        <p:nvCxnSpPr>
          <p:cNvPr id="18470" name="AutoShape 44">
            <a:extLst>
              <a:ext uri="{FF2B5EF4-FFF2-40B4-BE49-F238E27FC236}">
                <a16:creationId xmlns:a16="http://schemas.microsoft.com/office/drawing/2014/main" id="{EF3298D3-4AC6-604D-979C-E5AF369EE03E}"/>
              </a:ext>
            </a:extLst>
          </p:cNvPr>
          <p:cNvCxnSpPr>
            <a:cxnSpLocks noChangeShapeType="1"/>
            <a:stCxn id="18464" idx="2"/>
            <a:endCxn id="18469" idx="0"/>
          </p:cNvCxnSpPr>
          <p:nvPr/>
        </p:nvCxnSpPr>
        <p:spPr bwMode="auto">
          <a:xfrm flipH="1">
            <a:off x="4620848" y="3140780"/>
            <a:ext cx="5739" cy="17300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1" name="AutoShape 45">
            <a:extLst>
              <a:ext uri="{FF2B5EF4-FFF2-40B4-BE49-F238E27FC236}">
                <a16:creationId xmlns:a16="http://schemas.microsoft.com/office/drawing/2014/main" id="{F47BB163-14B1-9943-9E68-A5128180D4F9}"/>
              </a:ext>
            </a:extLst>
          </p:cNvPr>
          <p:cNvCxnSpPr>
            <a:cxnSpLocks noChangeShapeType="1"/>
            <a:stCxn id="18469" idx="3"/>
            <a:endCxn id="18466" idx="2"/>
          </p:cNvCxnSpPr>
          <p:nvPr/>
        </p:nvCxnSpPr>
        <p:spPr bwMode="auto">
          <a:xfrm flipV="1">
            <a:off x="5103446" y="2807812"/>
            <a:ext cx="630604" cy="696475"/>
          </a:xfrm>
          <a:prstGeom prst="bentConnector2">
            <a:avLst/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2" name="AutoShape 46">
            <a:extLst>
              <a:ext uri="{FF2B5EF4-FFF2-40B4-BE49-F238E27FC236}">
                <a16:creationId xmlns:a16="http://schemas.microsoft.com/office/drawing/2014/main" id="{67205816-87AB-6941-87B8-B1643025BC0D}"/>
              </a:ext>
            </a:extLst>
          </p:cNvPr>
          <p:cNvCxnSpPr>
            <a:cxnSpLocks noChangeShapeType="1"/>
            <a:stCxn id="18469" idx="2"/>
            <a:endCxn id="18473" idx="0"/>
          </p:cNvCxnSpPr>
          <p:nvPr/>
        </p:nvCxnSpPr>
        <p:spPr bwMode="auto">
          <a:xfrm>
            <a:off x="4620848" y="3694787"/>
            <a:ext cx="1769" cy="19934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73" name="AutoShape 47">
            <a:extLst>
              <a:ext uri="{FF2B5EF4-FFF2-40B4-BE49-F238E27FC236}">
                <a16:creationId xmlns:a16="http://schemas.microsoft.com/office/drawing/2014/main" id="{327DB8C3-85AF-D048-A993-9054F9FCE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896" y="3894130"/>
            <a:ext cx="981441" cy="5334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Document / Notify</a:t>
            </a:r>
          </a:p>
          <a:p>
            <a:pPr algn="ctr" eaLnBrk="1" hangingPunct="1"/>
            <a:r>
              <a:rPr lang="en-US" altLang="en-US" sz="800" dirty="0"/>
              <a:t>Lack of Access</a:t>
            </a:r>
          </a:p>
          <a:p>
            <a:pPr algn="ctr" eaLnBrk="1" hangingPunct="1"/>
            <a:r>
              <a:rPr lang="en-US" altLang="en-US" sz="800" dirty="0"/>
              <a:t>In Final Report</a:t>
            </a:r>
          </a:p>
        </p:txBody>
      </p:sp>
      <p:cxnSp>
        <p:nvCxnSpPr>
          <p:cNvPr id="18474" name="AutoShape 48">
            <a:extLst>
              <a:ext uri="{FF2B5EF4-FFF2-40B4-BE49-F238E27FC236}">
                <a16:creationId xmlns:a16="http://schemas.microsoft.com/office/drawing/2014/main" id="{160C767D-79E1-454B-9B4D-729F3880B303}"/>
              </a:ext>
            </a:extLst>
          </p:cNvPr>
          <p:cNvCxnSpPr>
            <a:cxnSpLocks noChangeShapeType="1"/>
            <a:stCxn id="18440" idx="3"/>
          </p:cNvCxnSpPr>
          <p:nvPr/>
        </p:nvCxnSpPr>
        <p:spPr bwMode="auto">
          <a:xfrm>
            <a:off x="990600" y="800100"/>
            <a:ext cx="3048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5" name="AutoShape 49">
            <a:extLst>
              <a:ext uri="{FF2B5EF4-FFF2-40B4-BE49-F238E27FC236}">
                <a16:creationId xmlns:a16="http://schemas.microsoft.com/office/drawing/2014/main" id="{8A0A4F7D-291C-8E4E-B8BB-C22B3EBC8918}"/>
              </a:ext>
            </a:extLst>
          </p:cNvPr>
          <p:cNvCxnSpPr>
            <a:cxnSpLocks noChangeShapeType="1"/>
            <a:endCxn id="241" idx="1"/>
          </p:cNvCxnSpPr>
          <p:nvPr/>
        </p:nvCxnSpPr>
        <p:spPr bwMode="auto">
          <a:xfrm flipH="1">
            <a:off x="1282699" y="654842"/>
            <a:ext cx="919162" cy="14490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7" name="AutoShape 51">
            <a:extLst>
              <a:ext uri="{FF2B5EF4-FFF2-40B4-BE49-F238E27FC236}">
                <a16:creationId xmlns:a16="http://schemas.microsoft.com/office/drawing/2014/main" id="{F3D3EA7B-F894-DA47-9A30-D056E2718E6D}"/>
              </a:ext>
            </a:extLst>
          </p:cNvPr>
          <p:cNvCxnSpPr>
            <a:cxnSpLocks noChangeShapeType="1"/>
            <a:stCxn id="241" idx="3"/>
            <a:endCxn id="18447" idx="1"/>
          </p:cNvCxnSpPr>
          <p:nvPr/>
        </p:nvCxnSpPr>
        <p:spPr bwMode="auto">
          <a:xfrm>
            <a:off x="2197099" y="799744"/>
            <a:ext cx="254000" cy="390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8" name="AutoShape 52">
            <a:extLst>
              <a:ext uri="{FF2B5EF4-FFF2-40B4-BE49-F238E27FC236}">
                <a16:creationId xmlns:a16="http://schemas.microsoft.com/office/drawing/2014/main" id="{EB1944C5-0687-9947-9951-FACA29B59B50}"/>
              </a:ext>
            </a:extLst>
          </p:cNvPr>
          <p:cNvCxnSpPr>
            <a:cxnSpLocks noChangeShapeType="1"/>
            <a:stCxn id="18446" idx="2"/>
            <a:endCxn id="18448" idx="0"/>
          </p:cNvCxnSpPr>
          <p:nvPr/>
        </p:nvCxnSpPr>
        <p:spPr bwMode="auto">
          <a:xfrm>
            <a:off x="2895600" y="1547157"/>
            <a:ext cx="0" cy="1950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9" name="AutoShape 53">
            <a:extLst>
              <a:ext uri="{FF2B5EF4-FFF2-40B4-BE49-F238E27FC236}">
                <a16:creationId xmlns:a16="http://schemas.microsoft.com/office/drawing/2014/main" id="{4F10E636-5493-6B4B-88DE-8B3DE87E8857}"/>
              </a:ext>
            </a:extLst>
          </p:cNvPr>
          <p:cNvCxnSpPr>
            <a:cxnSpLocks noChangeShapeType="1"/>
            <a:stCxn id="18448" idx="3"/>
            <a:endCxn id="145" idx="1"/>
          </p:cNvCxnSpPr>
          <p:nvPr/>
        </p:nvCxnSpPr>
        <p:spPr bwMode="auto">
          <a:xfrm flipV="1">
            <a:off x="3352802" y="1343957"/>
            <a:ext cx="779095" cy="58877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80" name="AutoShape 54">
            <a:extLst>
              <a:ext uri="{FF2B5EF4-FFF2-40B4-BE49-F238E27FC236}">
                <a16:creationId xmlns:a16="http://schemas.microsoft.com/office/drawing/2014/main" id="{A54D41C0-FB3A-F847-8289-53D8152B7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1316727"/>
            <a:ext cx="914400" cy="457401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Request Property</a:t>
            </a:r>
          </a:p>
          <a:p>
            <a:pPr algn="ctr" eaLnBrk="1" hangingPunct="1"/>
            <a:r>
              <a:rPr lang="en-US" altLang="en-US" sz="800" dirty="0"/>
              <a:t>Access - </a:t>
            </a:r>
          </a:p>
          <a:p>
            <a:pPr algn="ctr" eaLnBrk="1" hangingPunct="1"/>
            <a:r>
              <a:rPr lang="en-US" altLang="en-US" sz="800" dirty="0"/>
              <a:t>Call or Letter </a:t>
            </a:r>
          </a:p>
        </p:txBody>
      </p:sp>
      <p:cxnSp>
        <p:nvCxnSpPr>
          <p:cNvPr id="18481" name="AutoShape 55">
            <a:extLst>
              <a:ext uri="{FF2B5EF4-FFF2-40B4-BE49-F238E27FC236}">
                <a16:creationId xmlns:a16="http://schemas.microsoft.com/office/drawing/2014/main" id="{88A88DA3-81AE-3E4A-89D8-CFBD702C1325}"/>
              </a:ext>
            </a:extLst>
          </p:cNvPr>
          <p:cNvCxnSpPr>
            <a:cxnSpLocks noChangeShapeType="1"/>
            <a:stCxn id="18466" idx="0"/>
            <a:endCxn id="18480" idx="2"/>
          </p:cNvCxnSpPr>
          <p:nvPr/>
        </p:nvCxnSpPr>
        <p:spPr bwMode="auto">
          <a:xfrm flipV="1">
            <a:off x="5734050" y="1774126"/>
            <a:ext cx="0" cy="195484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82" name="AutoShape 56">
            <a:extLst>
              <a:ext uri="{FF2B5EF4-FFF2-40B4-BE49-F238E27FC236}">
                <a16:creationId xmlns:a16="http://schemas.microsoft.com/office/drawing/2014/main" id="{ECD81FFF-4942-D844-9896-26BB576C9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400" y="60960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Collect Lateral</a:t>
            </a:r>
          </a:p>
          <a:p>
            <a:pPr algn="ctr" eaLnBrk="1" hangingPunct="1"/>
            <a:r>
              <a:rPr lang="en-US" altLang="en-US" sz="800" dirty="0"/>
              <a:t>Inspection Data</a:t>
            </a:r>
          </a:p>
          <a:p>
            <a:pPr algn="ctr" eaLnBrk="1" hangingPunct="1"/>
            <a:r>
              <a:rPr lang="en-US" altLang="en-US" sz="800" dirty="0"/>
              <a:t>From Sewer Main</a:t>
            </a:r>
          </a:p>
        </p:txBody>
      </p:sp>
      <p:sp>
        <p:nvSpPr>
          <p:cNvPr id="18483" name="AutoShape 57">
            <a:extLst>
              <a:ext uri="{FF2B5EF4-FFF2-40B4-BE49-F238E27FC236}">
                <a16:creationId xmlns:a16="http://schemas.microsoft.com/office/drawing/2014/main" id="{5D20F519-9D4A-574D-A11F-AC06A7465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615" y="1905000"/>
            <a:ext cx="862198" cy="527676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Collect Lateral</a:t>
            </a:r>
          </a:p>
          <a:p>
            <a:pPr algn="ctr" eaLnBrk="1" hangingPunct="1"/>
            <a:r>
              <a:rPr lang="en-US" altLang="en-US" sz="800" dirty="0"/>
              <a:t>Inspection Data</a:t>
            </a:r>
          </a:p>
          <a:p>
            <a:pPr algn="ctr" eaLnBrk="1" hangingPunct="1"/>
            <a:r>
              <a:rPr lang="en-US" altLang="en-US" sz="800" dirty="0"/>
              <a:t>From </a:t>
            </a:r>
          </a:p>
          <a:p>
            <a:pPr algn="ctr" eaLnBrk="1" hangingPunct="1"/>
            <a:r>
              <a:rPr lang="en-US" altLang="en-US" sz="800" dirty="0"/>
              <a:t>Cleanout/House</a:t>
            </a:r>
          </a:p>
        </p:txBody>
      </p:sp>
      <p:cxnSp>
        <p:nvCxnSpPr>
          <p:cNvPr id="18484" name="AutoShape 59">
            <a:extLst>
              <a:ext uri="{FF2B5EF4-FFF2-40B4-BE49-F238E27FC236}">
                <a16:creationId xmlns:a16="http://schemas.microsoft.com/office/drawing/2014/main" id="{69C73F19-5F8F-A440-A63E-80F6E946D889}"/>
              </a:ext>
            </a:extLst>
          </p:cNvPr>
          <p:cNvCxnSpPr>
            <a:cxnSpLocks noChangeShapeType="1"/>
            <a:stCxn id="18466" idx="3"/>
            <a:endCxn id="18527" idx="1"/>
          </p:cNvCxnSpPr>
          <p:nvPr/>
        </p:nvCxnSpPr>
        <p:spPr bwMode="auto">
          <a:xfrm flipV="1">
            <a:off x="6200777" y="1433783"/>
            <a:ext cx="352425" cy="954929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86" name="AutoShape 66">
            <a:extLst>
              <a:ext uri="{FF2B5EF4-FFF2-40B4-BE49-F238E27FC236}">
                <a16:creationId xmlns:a16="http://schemas.microsoft.com/office/drawing/2014/main" id="{D52F1460-E8F3-1D4E-B166-9ADCA6852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70786"/>
            <a:ext cx="914400" cy="453518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Access Provided</a:t>
            </a:r>
          </a:p>
          <a:p>
            <a:pPr algn="ctr" eaLnBrk="1" hangingPunct="1"/>
            <a:r>
              <a:rPr lang="en-US" altLang="en-US" sz="800" dirty="0"/>
              <a:t>w/ Possible Utility</a:t>
            </a:r>
          </a:p>
          <a:p>
            <a:pPr algn="ctr" eaLnBrk="1" hangingPunct="1"/>
            <a:r>
              <a:rPr lang="en-US" altLang="en-US" sz="800" dirty="0"/>
              <a:t>Assistance</a:t>
            </a:r>
          </a:p>
        </p:txBody>
      </p:sp>
      <p:sp>
        <p:nvSpPr>
          <p:cNvPr id="18487" name="AutoShape 67">
            <a:extLst>
              <a:ext uri="{FF2B5EF4-FFF2-40B4-BE49-F238E27FC236}">
                <a16:creationId xmlns:a16="http://schemas.microsoft.com/office/drawing/2014/main" id="{1EC92DE1-6F7B-A84E-906B-6B3A87896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571500"/>
            <a:ext cx="914400" cy="4572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Document / Notify</a:t>
            </a:r>
          </a:p>
          <a:p>
            <a:pPr algn="ctr" eaLnBrk="1" hangingPunct="1"/>
            <a:r>
              <a:rPr lang="en-US" altLang="en-US" sz="800"/>
              <a:t>Lack of Access</a:t>
            </a:r>
          </a:p>
          <a:p>
            <a:pPr algn="ctr" eaLnBrk="1" hangingPunct="1"/>
            <a:r>
              <a:rPr lang="en-US" altLang="en-US" sz="800"/>
              <a:t>In Final Report</a:t>
            </a:r>
          </a:p>
        </p:txBody>
      </p:sp>
      <p:cxnSp>
        <p:nvCxnSpPr>
          <p:cNvPr id="18488" name="AutoShape 69">
            <a:extLst>
              <a:ext uri="{FF2B5EF4-FFF2-40B4-BE49-F238E27FC236}">
                <a16:creationId xmlns:a16="http://schemas.microsoft.com/office/drawing/2014/main" id="{CE3A567A-16E7-A547-A9DB-92B073D5C5BA}"/>
              </a:ext>
            </a:extLst>
          </p:cNvPr>
          <p:cNvCxnSpPr>
            <a:cxnSpLocks noChangeShapeType="1"/>
            <a:stCxn id="18486" idx="1"/>
            <a:endCxn id="18487" idx="3"/>
          </p:cNvCxnSpPr>
          <p:nvPr/>
        </p:nvCxnSpPr>
        <p:spPr bwMode="auto">
          <a:xfrm flipH="1">
            <a:off x="5048250" y="797547"/>
            <a:ext cx="228600" cy="255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89" name="AutoShape 70">
            <a:extLst>
              <a:ext uri="{FF2B5EF4-FFF2-40B4-BE49-F238E27FC236}">
                <a16:creationId xmlns:a16="http://schemas.microsoft.com/office/drawing/2014/main" id="{58037A72-6F4A-4C4A-9E6F-85B067565AAB}"/>
              </a:ext>
            </a:extLst>
          </p:cNvPr>
          <p:cNvCxnSpPr>
            <a:cxnSpLocks noChangeShapeType="1"/>
            <a:stCxn id="18480" idx="0"/>
            <a:endCxn id="18486" idx="2"/>
          </p:cNvCxnSpPr>
          <p:nvPr/>
        </p:nvCxnSpPr>
        <p:spPr bwMode="auto">
          <a:xfrm flipV="1">
            <a:off x="5734050" y="1024306"/>
            <a:ext cx="0" cy="2924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0" name="AutoShape 72">
            <a:extLst>
              <a:ext uri="{FF2B5EF4-FFF2-40B4-BE49-F238E27FC236}">
                <a16:creationId xmlns:a16="http://schemas.microsoft.com/office/drawing/2014/main" id="{F2AD5715-1830-574D-9CF4-37ACB3B0C673}"/>
              </a:ext>
            </a:extLst>
          </p:cNvPr>
          <p:cNvCxnSpPr>
            <a:cxnSpLocks noChangeShapeType="1"/>
            <a:stCxn id="18486" idx="3"/>
            <a:endCxn id="18527" idx="1"/>
          </p:cNvCxnSpPr>
          <p:nvPr/>
        </p:nvCxnSpPr>
        <p:spPr bwMode="auto">
          <a:xfrm>
            <a:off x="6191250" y="797545"/>
            <a:ext cx="361950" cy="63623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91" name="AutoShape 73">
            <a:extLst>
              <a:ext uri="{FF2B5EF4-FFF2-40B4-BE49-F238E27FC236}">
                <a16:creationId xmlns:a16="http://schemas.microsoft.com/office/drawing/2014/main" id="{F8B4F7C5-A679-5649-BA39-3D0FEE5F7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053" y="3244137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Gas Cross Bore</a:t>
            </a:r>
          </a:p>
          <a:p>
            <a:pPr algn="ctr" eaLnBrk="1" hangingPunct="1"/>
            <a:r>
              <a:rPr lang="en-US" altLang="en-US" sz="800" b="1" dirty="0"/>
              <a:t>Found</a:t>
            </a:r>
          </a:p>
        </p:txBody>
      </p:sp>
      <p:cxnSp>
        <p:nvCxnSpPr>
          <p:cNvPr id="18492" name="AutoShape 74">
            <a:extLst>
              <a:ext uri="{FF2B5EF4-FFF2-40B4-BE49-F238E27FC236}">
                <a16:creationId xmlns:a16="http://schemas.microsoft.com/office/drawing/2014/main" id="{994F10FB-49C0-1042-AE9A-5D89A2F65B9E}"/>
              </a:ext>
            </a:extLst>
          </p:cNvPr>
          <p:cNvCxnSpPr>
            <a:cxnSpLocks noChangeShapeType="1"/>
            <a:endCxn id="18491" idx="3"/>
          </p:cNvCxnSpPr>
          <p:nvPr/>
        </p:nvCxnSpPr>
        <p:spPr bwMode="auto">
          <a:xfrm flipH="1">
            <a:off x="8754455" y="3434638"/>
            <a:ext cx="143853" cy="1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93" name="AutoShape 76">
            <a:extLst>
              <a:ext uri="{FF2B5EF4-FFF2-40B4-BE49-F238E27FC236}">
                <a16:creationId xmlns:a16="http://schemas.microsoft.com/office/drawing/2014/main" id="{F12E2919-ED74-E84F-9CD9-E544818C8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0735" y="3970330"/>
            <a:ext cx="914400" cy="4572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Document / Notify</a:t>
            </a:r>
          </a:p>
          <a:p>
            <a:pPr algn="ctr" eaLnBrk="1" hangingPunct="1"/>
            <a:r>
              <a:rPr lang="en-US" altLang="en-US" sz="800" b="1" dirty="0"/>
              <a:t>Cross Bore Found</a:t>
            </a:r>
          </a:p>
        </p:txBody>
      </p:sp>
      <p:sp>
        <p:nvSpPr>
          <p:cNvPr id="18495" name="AutoShape 78">
            <a:extLst>
              <a:ext uri="{FF2B5EF4-FFF2-40B4-BE49-F238E27FC236}">
                <a16:creationId xmlns:a16="http://schemas.microsoft.com/office/drawing/2014/main" id="{5D165A0A-D074-D844-A153-DB5B19864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0735" y="3397305"/>
            <a:ext cx="914400" cy="39205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Fix Cross Bore, </a:t>
            </a:r>
          </a:p>
          <a:p>
            <a:pPr algn="ctr" eaLnBrk="1" hangingPunct="1"/>
            <a:r>
              <a:rPr lang="en-US" altLang="en-US" sz="800" b="1" dirty="0"/>
              <a:t>Report / </a:t>
            </a:r>
          </a:p>
          <a:p>
            <a:pPr algn="ctr" eaLnBrk="1" hangingPunct="1"/>
            <a:r>
              <a:rPr lang="en-US" altLang="en-US" sz="800" b="1" dirty="0"/>
              <a:t>Reinspect/Verify</a:t>
            </a:r>
          </a:p>
        </p:txBody>
      </p:sp>
      <p:cxnSp>
        <p:nvCxnSpPr>
          <p:cNvPr id="18496" name="AutoShape 79">
            <a:extLst>
              <a:ext uri="{FF2B5EF4-FFF2-40B4-BE49-F238E27FC236}">
                <a16:creationId xmlns:a16="http://schemas.microsoft.com/office/drawing/2014/main" id="{86D1CD41-6099-7447-A39C-7EF094B14724}"/>
              </a:ext>
            </a:extLst>
          </p:cNvPr>
          <p:cNvCxnSpPr>
            <a:cxnSpLocks noChangeShapeType="1"/>
            <a:stCxn id="18493" idx="0"/>
            <a:endCxn id="18495" idx="2"/>
          </p:cNvCxnSpPr>
          <p:nvPr/>
        </p:nvCxnSpPr>
        <p:spPr bwMode="auto">
          <a:xfrm flipV="1">
            <a:off x="6687935" y="3789357"/>
            <a:ext cx="0" cy="180975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7" name="AutoShape 82">
            <a:extLst>
              <a:ext uri="{FF2B5EF4-FFF2-40B4-BE49-F238E27FC236}">
                <a16:creationId xmlns:a16="http://schemas.microsoft.com/office/drawing/2014/main" id="{A1AA64E7-C1A3-DC42-A344-B47E5955C4A8}"/>
              </a:ext>
            </a:extLst>
          </p:cNvPr>
          <p:cNvCxnSpPr>
            <a:cxnSpLocks noChangeShapeType="1"/>
            <a:stCxn id="18495" idx="0"/>
            <a:endCxn id="18527" idx="2"/>
          </p:cNvCxnSpPr>
          <p:nvPr/>
        </p:nvCxnSpPr>
        <p:spPr bwMode="auto">
          <a:xfrm rot="5400000" flipH="1" flipV="1">
            <a:off x="6108048" y="2456854"/>
            <a:ext cx="1520343" cy="36056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FF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8" name="AutoShape 83">
            <a:extLst>
              <a:ext uri="{FF2B5EF4-FFF2-40B4-BE49-F238E27FC236}">
                <a16:creationId xmlns:a16="http://schemas.microsoft.com/office/drawing/2014/main" id="{CCA50376-F1DB-5A46-9298-9FBD98BB7E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30477" y="4000500"/>
            <a:ext cx="365125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99" name="Text Box 84">
            <a:extLst>
              <a:ext uri="{FF2B5EF4-FFF2-40B4-BE49-F238E27FC236}">
                <a16:creationId xmlns:a16="http://schemas.microsoft.com/office/drawing/2014/main" id="{263EC4B2-AF76-9049-A49D-F50771F4E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5" y="3740152"/>
            <a:ext cx="346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 dirty="0"/>
              <a:t>No</a:t>
            </a:r>
          </a:p>
        </p:txBody>
      </p:sp>
      <p:cxnSp>
        <p:nvCxnSpPr>
          <p:cNvPr id="18500" name="AutoShape 85">
            <a:extLst>
              <a:ext uri="{FF2B5EF4-FFF2-40B4-BE49-F238E27FC236}">
                <a16:creationId xmlns:a16="http://schemas.microsoft.com/office/drawing/2014/main" id="{A916E8EC-6A7A-9244-9597-AAB5ABF9405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32064" y="3489325"/>
            <a:ext cx="365125" cy="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01" name="Text Box 86">
            <a:extLst>
              <a:ext uri="{FF2B5EF4-FFF2-40B4-BE49-F238E27FC236}">
                <a16:creationId xmlns:a16="http://schemas.microsoft.com/office/drawing/2014/main" id="{5AC2EC1E-1B72-1E46-B400-14E69E183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90" y="3222627"/>
            <a:ext cx="4016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 dirty="0"/>
              <a:t>Yes</a:t>
            </a:r>
          </a:p>
        </p:txBody>
      </p:sp>
      <p:sp>
        <p:nvSpPr>
          <p:cNvPr id="18502" name="AutoShape 87">
            <a:extLst>
              <a:ext uri="{FF2B5EF4-FFF2-40B4-BE49-F238E27FC236}">
                <a16:creationId xmlns:a16="http://schemas.microsoft.com/office/drawing/2014/main" id="{F962313B-8B36-D74A-BF5A-AEAB6C88A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4730039"/>
            <a:ext cx="914400" cy="527763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Transfer Inspection</a:t>
            </a:r>
          </a:p>
          <a:p>
            <a:pPr algn="ctr" eaLnBrk="1" hangingPunct="1"/>
            <a:r>
              <a:rPr lang="en-US" altLang="en-US" sz="800" dirty="0"/>
              <a:t>Info To QA/QC - </a:t>
            </a:r>
          </a:p>
          <a:p>
            <a:pPr algn="ctr" eaLnBrk="1" hangingPunct="1"/>
            <a:r>
              <a:rPr lang="en-US" altLang="en-US" sz="800" dirty="0"/>
              <a:t>Data Center</a:t>
            </a:r>
          </a:p>
        </p:txBody>
      </p:sp>
      <p:cxnSp>
        <p:nvCxnSpPr>
          <p:cNvPr id="18503" name="AutoShape 88">
            <a:extLst>
              <a:ext uri="{FF2B5EF4-FFF2-40B4-BE49-F238E27FC236}">
                <a16:creationId xmlns:a16="http://schemas.microsoft.com/office/drawing/2014/main" id="{F324A13F-A058-BC46-94AB-994373259953}"/>
              </a:ext>
            </a:extLst>
          </p:cNvPr>
          <p:cNvCxnSpPr>
            <a:cxnSpLocks noChangeShapeType="1"/>
            <a:stCxn id="18491" idx="2"/>
            <a:endCxn id="18555" idx="0"/>
          </p:cNvCxnSpPr>
          <p:nvPr/>
        </p:nvCxnSpPr>
        <p:spPr bwMode="auto">
          <a:xfrm>
            <a:off x="8297255" y="3625137"/>
            <a:ext cx="2197" cy="379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04" name="AutoShape 92">
            <a:extLst>
              <a:ext uri="{FF2B5EF4-FFF2-40B4-BE49-F238E27FC236}">
                <a16:creationId xmlns:a16="http://schemas.microsoft.com/office/drawing/2014/main" id="{5BAA7BC1-2DB0-A14B-9EB0-730BB8BCA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876800"/>
            <a:ext cx="914400" cy="9906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QA/QC</a:t>
            </a:r>
          </a:p>
          <a:p>
            <a:pPr algn="ctr" eaLnBrk="1" hangingPunct="1"/>
            <a:r>
              <a:rPr lang="en-US" altLang="en-US" sz="800" dirty="0"/>
              <a:t>Check for Image</a:t>
            </a:r>
          </a:p>
          <a:p>
            <a:pPr algn="ctr" eaLnBrk="1" hangingPunct="1"/>
            <a:r>
              <a:rPr lang="en-US" altLang="en-US" sz="800" dirty="0"/>
              <a:t>Quality, Accuracy,</a:t>
            </a:r>
          </a:p>
          <a:p>
            <a:pPr algn="ctr" eaLnBrk="1" hangingPunct="1"/>
            <a:r>
              <a:rPr lang="en-US" altLang="en-US" sz="800" dirty="0"/>
              <a:t>Completeness,</a:t>
            </a:r>
          </a:p>
          <a:p>
            <a:pPr algn="ctr" eaLnBrk="1" hangingPunct="1"/>
            <a:r>
              <a:rPr lang="en-US" altLang="en-US" sz="800" dirty="0"/>
              <a:t>GPS Logs,</a:t>
            </a:r>
          </a:p>
          <a:p>
            <a:pPr algn="ctr" eaLnBrk="1" hangingPunct="1"/>
            <a:r>
              <a:rPr lang="en-US" altLang="en-US" sz="800" dirty="0"/>
              <a:t>Run Batches/Stats.</a:t>
            </a:r>
          </a:p>
          <a:p>
            <a:pPr algn="ctr" eaLnBrk="1" hangingPunct="1"/>
            <a:r>
              <a:rPr lang="en-US" altLang="en-US" sz="800" dirty="0"/>
              <a:t>Updated GIS</a:t>
            </a:r>
          </a:p>
        </p:txBody>
      </p:sp>
      <p:cxnSp>
        <p:nvCxnSpPr>
          <p:cNvPr id="18505" name="AutoShape 95">
            <a:extLst>
              <a:ext uri="{FF2B5EF4-FFF2-40B4-BE49-F238E27FC236}">
                <a16:creationId xmlns:a16="http://schemas.microsoft.com/office/drawing/2014/main" id="{E7DCD27E-7370-464D-B4C0-D824A601E326}"/>
              </a:ext>
            </a:extLst>
          </p:cNvPr>
          <p:cNvCxnSpPr>
            <a:cxnSpLocks noChangeShapeType="1"/>
            <a:stCxn id="18502" idx="2"/>
            <a:endCxn id="18504" idx="3"/>
          </p:cNvCxnSpPr>
          <p:nvPr/>
        </p:nvCxnSpPr>
        <p:spPr bwMode="auto">
          <a:xfrm rot="5400000">
            <a:off x="7943850" y="5010150"/>
            <a:ext cx="114300" cy="609600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6" name="AutoShape 98">
            <a:extLst>
              <a:ext uri="{FF2B5EF4-FFF2-40B4-BE49-F238E27FC236}">
                <a16:creationId xmlns:a16="http://schemas.microsoft.com/office/drawing/2014/main" id="{667DE0A4-65D6-FE48-9509-44B96FF4E9C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733800" y="431821"/>
            <a:ext cx="5270096" cy="1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7" name="AutoShape 99">
            <a:extLst>
              <a:ext uri="{FF2B5EF4-FFF2-40B4-BE49-F238E27FC236}">
                <a16:creationId xmlns:a16="http://schemas.microsoft.com/office/drawing/2014/main" id="{75B3819C-8EF6-A843-8898-C1A57D414C3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33800" y="431822"/>
            <a:ext cx="0" cy="91213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08" name="AutoShape 102">
            <a:extLst>
              <a:ext uri="{FF2B5EF4-FFF2-40B4-BE49-F238E27FC236}">
                <a16:creationId xmlns:a16="http://schemas.microsoft.com/office/drawing/2014/main" id="{4A27055A-579E-5E47-8487-55B6FD1D1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72440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/>
              <a:t>Gas Cross Bore</a:t>
            </a:r>
          </a:p>
          <a:p>
            <a:pPr algn="ctr" eaLnBrk="1" hangingPunct="1"/>
            <a:r>
              <a:rPr lang="en-US" altLang="en-US" sz="800" b="1"/>
              <a:t>Found</a:t>
            </a:r>
          </a:p>
        </p:txBody>
      </p:sp>
      <p:cxnSp>
        <p:nvCxnSpPr>
          <p:cNvPr id="18509" name="AutoShape 103">
            <a:extLst>
              <a:ext uri="{FF2B5EF4-FFF2-40B4-BE49-F238E27FC236}">
                <a16:creationId xmlns:a16="http://schemas.microsoft.com/office/drawing/2014/main" id="{5D1B67DE-0B07-B946-977E-5DAC20819ADF}"/>
              </a:ext>
            </a:extLst>
          </p:cNvPr>
          <p:cNvCxnSpPr>
            <a:cxnSpLocks noChangeShapeType="1"/>
            <a:stCxn id="18504" idx="1"/>
            <a:endCxn id="18508" idx="3"/>
          </p:cNvCxnSpPr>
          <p:nvPr/>
        </p:nvCxnSpPr>
        <p:spPr bwMode="auto">
          <a:xfrm rot="10800000">
            <a:off x="6477000" y="4914900"/>
            <a:ext cx="304800" cy="4572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0" name="AutoShape 104">
            <a:extLst>
              <a:ext uri="{FF2B5EF4-FFF2-40B4-BE49-F238E27FC236}">
                <a16:creationId xmlns:a16="http://schemas.microsoft.com/office/drawing/2014/main" id="{6FDF3005-DD04-E24B-BF92-883F74E837D2}"/>
              </a:ext>
            </a:extLst>
          </p:cNvPr>
          <p:cNvCxnSpPr>
            <a:cxnSpLocks noChangeShapeType="1"/>
            <a:stCxn id="18508" idx="0"/>
            <a:endCxn id="18493" idx="2"/>
          </p:cNvCxnSpPr>
          <p:nvPr/>
        </p:nvCxnSpPr>
        <p:spPr bwMode="auto">
          <a:xfrm rot="5400000" flipH="1" flipV="1">
            <a:off x="6190319" y="4226787"/>
            <a:ext cx="327096" cy="66813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11" name="AutoShape 105">
            <a:extLst>
              <a:ext uri="{FF2B5EF4-FFF2-40B4-BE49-F238E27FC236}">
                <a16:creationId xmlns:a16="http://schemas.microsoft.com/office/drawing/2014/main" id="{193DC736-3C88-504C-B228-2A64A2D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28650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Reconcile Problem</a:t>
            </a:r>
          </a:p>
        </p:txBody>
      </p:sp>
      <p:cxnSp>
        <p:nvCxnSpPr>
          <p:cNvPr id="18512" name="AutoShape 106">
            <a:extLst>
              <a:ext uri="{FF2B5EF4-FFF2-40B4-BE49-F238E27FC236}">
                <a16:creationId xmlns:a16="http://schemas.microsoft.com/office/drawing/2014/main" id="{F1A8C0B9-4913-6A40-B903-7F38B7B1F074}"/>
              </a:ext>
            </a:extLst>
          </p:cNvPr>
          <p:cNvCxnSpPr>
            <a:cxnSpLocks noChangeShapeType="1"/>
            <a:stCxn id="18504" idx="2"/>
            <a:endCxn id="18511" idx="0"/>
          </p:cNvCxnSpPr>
          <p:nvPr/>
        </p:nvCxnSpPr>
        <p:spPr bwMode="auto">
          <a:xfrm>
            <a:off x="7239000" y="5867400"/>
            <a:ext cx="0" cy="4191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3" name="AutoShape 109">
            <a:extLst>
              <a:ext uri="{FF2B5EF4-FFF2-40B4-BE49-F238E27FC236}">
                <a16:creationId xmlns:a16="http://schemas.microsoft.com/office/drawing/2014/main" id="{5E4FA352-B18A-E14B-9A91-B3CB75295CA3}"/>
              </a:ext>
            </a:extLst>
          </p:cNvPr>
          <p:cNvCxnSpPr>
            <a:cxnSpLocks noChangeShapeType="1"/>
            <a:stCxn id="18511" idx="3"/>
          </p:cNvCxnSpPr>
          <p:nvPr/>
        </p:nvCxnSpPr>
        <p:spPr bwMode="auto">
          <a:xfrm flipV="1">
            <a:off x="7696200" y="431820"/>
            <a:ext cx="1307696" cy="6045180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4" name="AutoShape 110">
            <a:extLst>
              <a:ext uri="{FF2B5EF4-FFF2-40B4-BE49-F238E27FC236}">
                <a16:creationId xmlns:a16="http://schemas.microsoft.com/office/drawing/2014/main" id="{6BC00955-FE70-AD4A-94B1-955F9227A260}"/>
              </a:ext>
            </a:extLst>
          </p:cNvPr>
          <p:cNvCxnSpPr>
            <a:cxnSpLocks noChangeShapeType="1"/>
            <a:stCxn id="18504" idx="1"/>
            <a:endCxn id="18515" idx="3"/>
          </p:cNvCxnSpPr>
          <p:nvPr/>
        </p:nvCxnSpPr>
        <p:spPr bwMode="auto">
          <a:xfrm rot="10800000" flipV="1">
            <a:off x="6477000" y="5372101"/>
            <a:ext cx="304800" cy="66595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15" name="AutoShape 111">
            <a:extLst>
              <a:ext uri="{FF2B5EF4-FFF2-40B4-BE49-F238E27FC236}">
                <a16:creationId xmlns:a16="http://schemas.microsoft.com/office/drawing/2014/main" id="{2AC66989-A902-A94B-8F13-8D374E097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791200"/>
            <a:ext cx="914400" cy="49371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Document / Notify</a:t>
            </a:r>
          </a:p>
          <a:p>
            <a:pPr algn="ctr" eaLnBrk="1" hangingPunct="1"/>
            <a:r>
              <a:rPr lang="en-US" altLang="en-US" sz="800" b="1" dirty="0"/>
              <a:t>in Final Report </a:t>
            </a:r>
          </a:p>
          <a:p>
            <a:pPr algn="ctr" eaLnBrk="1" hangingPunct="1"/>
            <a:r>
              <a:rPr lang="en-US" altLang="en-US" sz="800" b="1" dirty="0"/>
              <a:t>&amp; Project Data</a:t>
            </a:r>
          </a:p>
        </p:txBody>
      </p:sp>
      <p:cxnSp>
        <p:nvCxnSpPr>
          <p:cNvPr id="18516" name="AutoShape 112">
            <a:extLst>
              <a:ext uri="{FF2B5EF4-FFF2-40B4-BE49-F238E27FC236}">
                <a16:creationId xmlns:a16="http://schemas.microsoft.com/office/drawing/2014/main" id="{21439C60-9F62-4348-BDA7-9F21C9269424}"/>
              </a:ext>
            </a:extLst>
          </p:cNvPr>
          <p:cNvCxnSpPr>
            <a:cxnSpLocks noChangeShapeType="1"/>
            <a:stCxn id="18508" idx="2"/>
            <a:endCxn id="18560" idx="0"/>
          </p:cNvCxnSpPr>
          <p:nvPr/>
        </p:nvCxnSpPr>
        <p:spPr bwMode="auto">
          <a:xfrm rot="5400000">
            <a:off x="5943600" y="5181600"/>
            <a:ext cx="1524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17" name="AutoShape 122">
            <a:extLst>
              <a:ext uri="{FF2B5EF4-FFF2-40B4-BE49-F238E27FC236}">
                <a16:creationId xmlns:a16="http://schemas.microsoft.com/office/drawing/2014/main" id="{8277C82C-8A22-E64E-A4F3-DB62E7597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4635" y="4953000"/>
            <a:ext cx="11430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Deliver Final Report</a:t>
            </a:r>
          </a:p>
          <a:p>
            <a:pPr algn="ctr" eaLnBrk="1" hangingPunct="1"/>
            <a:r>
              <a:rPr lang="en-US" altLang="en-US" sz="800" b="1" dirty="0"/>
              <a:t>To Gas Line Utility</a:t>
            </a:r>
          </a:p>
        </p:txBody>
      </p:sp>
      <p:cxnSp>
        <p:nvCxnSpPr>
          <p:cNvPr id="18518" name="AutoShape 123">
            <a:extLst>
              <a:ext uri="{FF2B5EF4-FFF2-40B4-BE49-F238E27FC236}">
                <a16:creationId xmlns:a16="http://schemas.microsoft.com/office/drawing/2014/main" id="{DFD3D9E7-0B5C-314E-B94E-5111D82D6F72}"/>
              </a:ext>
            </a:extLst>
          </p:cNvPr>
          <p:cNvCxnSpPr>
            <a:cxnSpLocks noChangeShapeType="1"/>
            <a:stCxn id="18515" idx="2"/>
            <a:endCxn id="18517" idx="3"/>
          </p:cNvCxnSpPr>
          <p:nvPr/>
        </p:nvCxnSpPr>
        <p:spPr bwMode="auto">
          <a:xfrm rot="5400000" flipH="1">
            <a:off x="4679333" y="4911805"/>
            <a:ext cx="1108770" cy="1572165"/>
          </a:xfrm>
          <a:prstGeom prst="bentConnector4">
            <a:avLst>
              <a:gd name="adj1" fmla="val -20617"/>
              <a:gd name="adj2" fmla="val 6454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9" name="AutoShape 124">
            <a:extLst>
              <a:ext uri="{FF2B5EF4-FFF2-40B4-BE49-F238E27FC236}">
                <a16:creationId xmlns:a16="http://schemas.microsoft.com/office/drawing/2014/main" id="{221FA118-ACD3-7F49-9AA8-FB497DBA4BF3}"/>
              </a:ext>
            </a:extLst>
          </p:cNvPr>
          <p:cNvCxnSpPr>
            <a:cxnSpLocks noChangeShapeType="1"/>
            <a:stCxn id="18515" idx="2"/>
            <a:endCxn id="18450" idx="3"/>
          </p:cNvCxnSpPr>
          <p:nvPr/>
        </p:nvCxnSpPr>
        <p:spPr bwMode="auto">
          <a:xfrm rot="5400000" flipH="1">
            <a:off x="4198590" y="4431060"/>
            <a:ext cx="327720" cy="3314700"/>
          </a:xfrm>
          <a:prstGeom prst="bentConnector4">
            <a:avLst>
              <a:gd name="adj1" fmla="val -69755"/>
              <a:gd name="adj2" fmla="val 5689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20" name="AutoShape 126">
            <a:extLst>
              <a:ext uri="{FF2B5EF4-FFF2-40B4-BE49-F238E27FC236}">
                <a16:creationId xmlns:a16="http://schemas.microsoft.com/office/drawing/2014/main" id="{98D9BEAF-7650-C948-BCC2-C7687F638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504825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Accounts</a:t>
            </a:r>
          </a:p>
          <a:p>
            <a:pPr algn="ctr" eaLnBrk="1" hangingPunct="1"/>
            <a:r>
              <a:rPr lang="en-US" altLang="en-US" sz="800"/>
              <a:t>Receivable</a:t>
            </a:r>
          </a:p>
        </p:txBody>
      </p:sp>
      <p:cxnSp>
        <p:nvCxnSpPr>
          <p:cNvPr id="18521" name="AutoShape 127">
            <a:extLst>
              <a:ext uri="{FF2B5EF4-FFF2-40B4-BE49-F238E27FC236}">
                <a16:creationId xmlns:a16="http://schemas.microsoft.com/office/drawing/2014/main" id="{8838257D-D80B-F24F-84A0-43643AB73D8B}"/>
              </a:ext>
            </a:extLst>
          </p:cNvPr>
          <p:cNvCxnSpPr>
            <a:cxnSpLocks noChangeShapeType="1"/>
            <a:stCxn id="18450" idx="0"/>
            <a:endCxn id="18520" idx="2"/>
          </p:cNvCxnSpPr>
          <p:nvPr/>
        </p:nvCxnSpPr>
        <p:spPr bwMode="auto">
          <a:xfrm rot="16200000">
            <a:off x="2095500" y="5581650"/>
            <a:ext cx="3048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2" name="AutoShape 129">
            <a:extLst>
              <a:ext uri="{FF2B5EF4-FFF2-40B4-BE49-F238E27FC236}">
                <a16:creationId xmlns:a16="http://schemas.microsoft.com/office/drawing/2014/main" id="{85623714-9AF7-0941-A6F3-4E4571EFE7E0}"/>
              </a:ext>
            </a:extLst>
          </p:cNvPr>
          <p:cNvCxnSpPr>
            <a:cxnSpLocks noChangeShapeType="1"/>
            <a:stCxn id="18450" idx="0"/>
            <a:endCxn id="18451" idx="2"/>
          </p:cNvCxnSpPr>
          <p:nvPr/>
        </p:nvCxnSpPr>
        <p:spPr bwMode="auto">
          <a:xfrm rot="16200000" flipV="1">
            <a:off x="1546698" y="5032849"/>
            <a:ext cx="304800" cy="109760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3" name="AutoShape 130">
            <a:extLst>
              <a:ext uri="{FF2B5EF4-FFF2-40B4-BE49-F238E27FC236}">
                <a16:creationId xmlns:a16="http://schemas.microsoft.com/office/drawing/2014/main" id="{4D76363D-7D1D-4743-AB0A-EB67859D7DF6}"/>
              </a:ext>
            </a:extLst>
          </p:cNvPr>
          <p:cNvCxnSpPr>
            <a:cxnSpLocks noChangeShapeType="1"/>
            <a:stCxn id="18450" idx="1"/>
            <a:endCxn id="18449" idx="3"/>
          </p:cNvCxnSpPr>
          <p:nvPr/>
        </p:nvCxnSpPr>
        <p:spPr bwMode="auto">
          <a:xfrm rot="10800000">
            <a:off x="1600200" y="5924550"/>
            <a:ext cx="1905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5" name="AutoShape 132">
            <a:extLst>
              <a:ext uri="{FF2B5EF4-FFF2-40B4-BE49-F238E27FC236}">
                <a16:creationId xmlns:a16="http://schemas.microsoft.com/office/drawing/2014/main" id="{B6C981D1-012B-0349-9C48-FB36252838C3}"/>
              </a:ext>
            </a:extLst>
          </p:cNvPr>
          <p:cNvCxnSpPr>
            <a:cxnSpLocks noChangeShapeType="1"/>
            <a:stCxn id="18515" idx="2"/>
          </p:cNvCxnSpPr>
          <p:nvPr/>
        </p:nvCxnSpPr>
        <p:spPr bwMode="auto">
          <a:xfrm rot="5400000">
            <a:off x="4254849" y="4712049"/>
            <a:ext cx="224730" cy="330517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6" name="AutoShape 133">
            <a:extLst>
              <a:ext uri="{FF2B5EF4-FFF2-40B4-BE49-F238E27FC236}">
                <a16:creationId xmlns:a16="http://schemas.microsoft.com/office/drawing/2014/main" id="{C7F1F831-016C-D642-9633-16327839A84A}"/>
              </a:ext>
            </a:extLst>
          </p:cNvPr>
          <p:cNvCxnSpPr>
            <a:cxnSpLocks noChangeShapeType="1"/>
            <a:endCxn id="18452" idx="3"/>
          </p:cNvCxnSpPr>
          <p:nvPr/>
        </p:nvCxnSpPr>
        <p:spPr bwMode="auto">
          <a:xfrm rot="10800000">
            <a:off x="2705102" y="6475409"/>
            <a:ext cx="2000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27" name="AutoShape 137">
            <a:extLst>
              <a:ext uri="{FF2B5EF4-FFF2-40B4-BE49-F238E27FC236}">
                <a16:creationId xmlns:a16="http://schemas.microsoft.com/office/drawing/2014/main" id="{DDFA1500-33E6-0347-AB98-CC88611E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990601"/>
            <a:ext cx="990600" cy="886363"/>
          </a:xfrm>
          <a:prstGeom prst="flowChartDecision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CCTV </a:t>
            </a:r>
          </a:p>
          <a:p>
            <a:pPr algn="ctr" eaLnBrk="1" hangingPunct="1"/>
            <a:r>
              <a:rPr lang="en-US" altLang="en-US" sz="800" dirty="0"/>
              <a:t>Sewer Main,</a:t>
            </a:r>
          </a:p>
          <a:p>
            <a:pPr algn="ctr" eaLnBrk="1" hangingPunct="1"/>
            <a:r>
              <a:rPr lang="en-US" altLang="en-US" sz="800" dirty="0"/>
              <a:t> Ext. Cleanout </a:t>
            </a:r>
          </a:p>
          <a:p>
            <a:pPr algn="ctr" eaLnBrk="1" hangingPunct="1"/>
            <a:r>
              <a:rPr lang="en-US" altLang="en-US" sz="800" dirty="0"/>
              <a:t>Or House</a:t>
            </a:r>
          </a:p>
        </p:txBody>
      </p:sp>
      <p:cxnSp>
        <p:nvCxnSpPr>
          <p:cNvPr id="18528" name="AutoShape 138">
            <a:extLst>
              <a:ext uri="{FF2B5EF4-FFF2-40B4-BE49-F238E27FC236}">
                <a16:creationId xmlns:a16="http://schemas.microsoft.com/office/drawing/2014/main" id="{A6DAC753-E77D-3C41-A900-8E35B59536AA}"/>
              </a:ext>
            </a:extLst>
          </p:cNvPr>
          <p:cNvCxnSpPr>
            <a:cxnSpLocks noChangeShapeType="1"/>
            <a:stCxn id="18527" idx="3"/>
            <a:endCxn id="18482" idx="2"/>
          </p:cNvCxnSpPr>
          <p:nvPr/>
        </p:nvCxnSpPr>
        <p:spPr bwMode="auto">
          <a:xfrm flipV="1">
            <a:off x="7543800" y="990600"/>
            <a:ext cx="177800" cy="443183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9" name="AutoShape 139">
            <a:extLst>
              <a:ext uri="{FF2B5EF4-FFF2-40B4-BE49-F238E27FC236}">
                <a16:creationId xmlns:a16="http://schemas.microsoft.com/office/drawing/2014/main" id="{3B652DA9-2EB3-154B-A42A-CE8B0389B213}"/>
              </a:ext>
            </a:extLst>
          </p:cNvPr>
          <p:cNvCxnSpPr>
            <a:cxnSpLocks noChangeShapeType="1"/>
            <a:stCxn id="18527" idx="3"/>
            <a:endCxn id="18483" idx="0"/>
          </p:cNvCxnSpPr>
          <p:nvPr/>
        </p:nvCxnSpPr>
        <p:spPr bwMode="auto">
          <a:xfrm>
            <a:off x="7543800" y="1433783"/>
            <a:ext cx="176914" cy="471219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0" name="AutoShape 140">
            <a:extLst>
              <a:ext uri="{FF2B5EF4-FFF2-40B4-BE49-F238E27FC236}">
                <a16:creationId xmlns:a16="http://schemas.microsoft.com/office/drawing/2014/main" id="{2A37D76B-60C1-784D-9C60-4709AAFB0CED}"/>
              </a:ext>
            </a:extLst>
          </p:cNvPr>
          <p:cNvCxnSpPr>
            <a:cxnSpLocks noChangeShapeType="1"/>
            <a:stCxn id="18482" idx="3"/>
          </p:cNvCxnSpPr>
          <p:nvPr/>
        </p:nvCxnSpPr>
        <p:spPr bwMode="auto">
          <a:xfrm>
            <a:off x="8178800" y="800100"/>
            <a:ext cx="762000" cy="1382874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1" name="AutoShape 142">
            <a:extLst>
              <a:ext uri="{FF2B5EF4-FFF2-40B4-BE49-F238E27FC236}">
                <a16:creationId xmlns:a16="http://schemas.microsoft.com/office/drawing/2014/main" id="{38AB7F06-435A-BA44-A027-071E84180E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97292" y="3994947"/>
            <a:ext cx="365125" cy="1587"/>
          </a:xfrm>
          <a:prstGeom prst="bentConnector3">
            <a:avLst>
              <a:gd name="adj1" fmla="val 50001"/>
            </a:avLst>
          </a:prstGeom>
          <a:noFill/>
          <a:ln w="38100">
            <a:solidFill>
              <a:srgbClr val="FF00FF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32" name="Text Box 143">
            <a:extLst>
              <a:ext uri="{FF2B5EF4-FFF2-40B4-BE49-F238E27FC236}">
                <a16:creationId xmlns:a16="http://schemas.microsoft.com/office/drawing/2014/main" id="{FF4120E4-E186-1D40-9ED1-2327B8CAA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1" y="3731422"/>
            <a:ext cx="654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 dirty="0"/>
              <a:t>Optional</a:t>
            </a:r>
          </a:p>
        </p:txBody>
      </p:sp>
      <p:cxnSp>
        <p:nvCxnSpPr>
          <p:cNvPr id="18533" name="AutoShape 145">
            <a:extLst>
              <a:ext uri="{FF2B5EF4-FFF2-40B4-BE49-F238E27FC236}">
                <a16:creationId xmlns:a16="http://schemas.microsoft.com/office/drawing/2014/main" id="{D2B007B6-1818-7B4D-9D91-0250878FBD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35264" y="4389438"/>
            <a:ext cx="36512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34" name="Text Box 146">
            <a:extLst>
              <a:ext uri="{FF2B5EF4-FFF2-40B4-BE49-F238E27FC236}">
                <a16:creationId xmlns:a16="http://schemas.microsoft.com/office/drawing/2014/main" id="{D2ACD9E0-934F-B246-AA5C-7DD05D3F7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2" y="4119565"/>
            <a:ext cx="10556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 dirty="0"/>
              <a:t>To Final Report</a:t>
            </a:r>
          </a:p>
        </p:txBody>
      </p:sp>
      <p:cxnSp>
        <p:nvCxnSpPr>
          <p:cNvPr id="18535" name="AutoShape 147">
            <a:extLst>
              <a:ext uri="{FF2B5EF4-FFF2-40B4-BE49-F238E27FC236}">
                <a16:creationId xmlns:a16="http://schemas.microsoft.com/office/drawing/2014/main" id="{76456F6E-F0A4-4A4C-AB61-060E015B9861}"/>
              </a:ext>
            </a:extLst>
          </p:cNvPr>
          <p:cNvCxnSpPr>
            <a:cxnSpLocks noChangeShapeType="1"/>
            <a:stCxn id="18473" idx="2"/>
            <a:endCxn id="18517" idx="0"/>
          </p:cNvCxnSpPr>
          <p:nvPr/>
        </p:nvCxnSpPr>
        <p:spPr bwMode="auto">
          <a:xfrm rot="5400000">
            <a:off x="3969008" y="4299393"/>
            <a:ext cx="560734" cy="74648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6" name="AutoShape 148">
            <a:extLst>
              <a:ext uri="{FF2B5EF4-FFF2-40B4-BE49-F238E27FC236}">
                <a16:creationId xmlns:a16="http://schemas.microsoft.com/office/drawing/2014/main" id="{496796F8-CEFB-B34C-A82F-18336A8ADA70}"/>
              </a:ext>
            </a:extLst>
          </p:cNvPr>
          <p:cNvCxnSpPr>
            <a:cxnSpLocks noChangeShapeType="1"/>
            <a:stCxn id="18487" idx="1"/>
            <a:endCxn id="18517" idx="0"/>
          </p:cNvCxnSpPr>
          <p:nvPr/>
        </p:nvCxnSpPr>
        <p:spPr bwMode="auto">
          <a:xfrm rot="10800000" flipV="1">
            <a:off x="3876138" y="800100"/>
            <a:ext cx="257715" cy="41529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40" name="AutoShape 158">
            <a:extLst>
              <a:ext uri="{FF2B5EF4-FFF2-40B4-BE49-F238E27FC236}">
                <a16:creationId xmlns:a16="http://schemas.microsoft.com/office/drawing/2014/main" id="{BD39450C-0081-A240-AE76-96D9656B8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7148"/>
            <a:ext cx="914400" cy="458552"/>
          </a:xfrm>
          <a:prstGeom prst="flowChart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Provide Gas </a:t>
            </a:r>
          </a:p>
          <a:p>
            <a:pPr algn="ctr" eaLnBrk="1" hangingPunct="1"/>
            <a:r>
              <a:rPr lang="en-US" altLang="en-US" sz="800" dirty="0"/>
              <a:t>Mapping &amp; Data</a:t>
            </a:r>
          </a:p>
        </p:txBody>
      </p:sp>
      <p:cxnSp>
        <p:nvCxnSpPr>
          <p:cNvPr id="18541" name="AutoShape 159">
            <a:extLst>
              <a:ext uri="{FF2B5EF4-FFF2-40B4-BE49-F238E27FC236}">
                <a16:creationId xmlns:a16="http://schemas.microsoft.com/office/drawing/2014/main" id="{C274D3B3-88DC-504B-8432-77B0873C2935}"/>
              </a:ext>
            </a:extLst>
          </p:cNvPr>
          <p:cNvCxnSpPr>
            <a:cxnSpLocks noChangeShapeType="1"/>
            <a:stCxn id="18540" idx="0"/>
            <a:endCxn id="18448" idx="2"/>
          </p:cNvCxnSpPr>
          <p:nvPr/>
        </p:nvCxnSpPr>
        <p:spPr bwMode="auto">
          <a:xfrm flipV="1">
            <a:off x="2895600" y="2123230"/>
            <a:ext cx="0" cy="16391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47" name="Text Box 165">
            <a:extLst>
              <a:ext uri="{FF2B5EF4-FFF2-40B4-BE49-F238E27FC236}">
                <a16:creationId xmlns:a16="http://schemas.microsoft.com/office/drawing/2014/main" id="{E89945BB-FC89-394E-9D3A-2684E381B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70" y="9460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Microsoft Sans Serif" panose="020B0604020202020204" pitchFamily="34" charset="0"/>
              </a:rPr>
              <a:t>Legacy Cross Bore Inspection Process Chart (Basic) - Gas Distribution</a:t>
            </a:r>
          </a:p>
        </p:txBody>
      </p:sp>
      <p:sp>
        <p:nvSpPr>
          <p:cNvPr id="18549" name="AutoShape 167">
            <a:extLst>
              <a:ext uri="{FF2B5EF4-FFF2-40B4-BE49-F238E27FC236}">
                <a16:creationId xmlns:a16="http://schemas.microsoft.com/office/drawing/2014/main" id="{A46F83F3-FD43-274A-9125-F77C80C44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4635" y="5457825"/>
            <a:ext cx="1143000" cy="45720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Gas Line Utility</a:t>
            </a:r>
          </a:p>
          <a:p>
            <a:pPr algn="ctr" eaLnBrk="1" hangingPunct="1"/>
            <a:r>
              <a:rPr lang="en-US" altLang="en-US" sz="800" dirty="0"/>
              <a:t>Review &amp; Approval</a:t>
            </a:r>
          </a:p>
          <a:p>
            <a:pPr algn="ctr" eaLnBrk="1" hangingPunct="1"/>
            <a:r>
              <a:rPr lang="en-US" altLang="en-US" sz="800" dirty="0"/>
              <a:t>of Final Report</a:t>
            </a:r>
          </a:p>
        </p:txBody>
      </p:sp>
      <p:sp>
        <p:nvSpPr>
          <p:cNvPr id="18550" name="AutoShape 168">
            <a:extLst>
              <a:ext uri="{FF2B5EF4-FFF2-40B4-BE49-F238E27FC236}">
                <a16:creationId xmlns:a16="http://schemas.microsoft.com/office/drawing/2014/main" id="{C1B5719A-A55F-634C-B35B-42ED63FDA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35" y="6029325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/>
              <a:t>Invoice Gas</a:t>
            </a:r>
          </a:p>
          <a:p>
            <a:pPr algn="ctr" eaLnBrk="1" hangingPunct="1"/>
            <a:r>
              <a:rPr lang="en-US" altLang="en-US" sz="800"/>
              <a:t>Line Client</a:t>
            </a:r>
          </a:p>
        </p:txBody>
      </p:sp>
      <p:cxnSp>
        <p:nvCxnSpPr>
          <p:cNvPr id="18551" name="AutoShape 169">
            <a:extLst>
              <a:ext uri="{FF2B5EF4-FFF2-40B4-BE49-F238E27FC236}">
                <a16:creationId xmlns:a16="http://schemas.microsoft.com/office/drawing/2014/main" id="{B8D9D034-2341-9542-BAF5-C4B5148C025B}"/>
              </a:ext>
            </a:extLst>
          </p:cNvPr>
          <p:cNvCxnSpPr>
            <a:cxnSpLocks noChangeShapeType="1"/>
            <a:stCxn id="18520" idx="3"/>
            <a:endCxn id="18550" idx="1"/>
          </p:cNvCxnSpPr>
          <p:nvPr/>
        </p:nvCxnSpPr>
        <p:spPr bwMode="auto">
          <a:xfrm>
            <a:off x="2705102" y="5238752"/>
            <a:ext cx="713835" cy="98107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2" name="AutoShape 170">
            <a:extLst>
              <a:ext uri="{FF2B5EF4-FFF2-40B4-BE49-F238E27FC236}">
                <a16:creationId xmlns:a16="http://schemas.microsoft.com/office/drawing/2014/main" id="{64E4460E-1210-AB4D-B4F8-8E30CCD8C053}"/>
              </a:ext>
            </a:extLst>
          </p:cNvPr>
          <p:cNvCxnSpPr>
            <a:cxnSpLocks noChangeShapeType="1"/>
            <a:stCxn id="18549" idx="2"/>
            <a:endCxn id="18550" idx="0"/>
          </p:cNvCxnSpPr>
          <p:nvPr/>
        </p:nvCxnSpPr>
        <p:spPr bwMode="auto">
          <a:xfrm>
            <a:off x="3876135" y="5915025"/>
            <a:ext cx="0" cy="1143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3" name="AutoShape 171">
            <a:extLst>
              <a:ext uri="{FF2B5EF4-FFF2-40B4-BE49-F238E27FC236}">
                <a16:creationId xmlns:a16="http://schemas.microsoft.com/office/drawing/2014/main" id="{D0F07A44-B199-454F-A879-84C42E975D89}"/>
              </a:ext>
            </a:extLst>
          </p:cNvPr>
          <p:cNvCxnSpPr>
            <a:cxnSpLocks noChangeShapeType="1"/>
            <a:stCxn id="18517" idx="2"/>
            <a:endCxn id="18549" idx="0"/>
          </p:cNvCxnSpPr>
          <p:nvPr/>
        </p:nvCxnSpPr>
        <p:spPr bwMode="auto">
          <a:xfrm>
            <a:off x="3876135" y="5334002"/>
            <a:ext cx="0" cy="1238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4" name="AutoShape 172">
            <a:extLst>
              <a:ext uri="{FF2B5EF4-FFF2-40B4-BE49-F238E27FC236}">
                <a16:creationId xmlns:a16="http://schemas.microsoft.com/office/drawing/2014/main" id="{58BBF2BF-39DE-1342-96D8-1D0A558276A6}"/>
              </a:ext>
            </a:extLst>
          </p:cNvPr>
          <p:cNvCxnSpPr>
            <a:cxnSpLocks noChangeShapeType="1"/>
            <a:stCxn id="18549" idx="3"/>
            <a:endCxn id="18504" idx="0"/>
          </p:cNvCxnSpPr>
          <p:nvPr/>
        </p:nvCxnSpPr>
        <p:spPr bwMode="auto">
          <a:xfrm flipV="1">
            <a:off x="4447637" y="4876802"/>
            <a:ext cx="2791365" cy="809625"/>
          </a:xfrm>
          <a:prstGeom prst="bentConnector4">
            <a:avLst>
              <a:gd name="adj1" fmla="val 29753"/>
              <a:gd name="adj2" fmla="val 128235"/>
            </a:avLst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55" name="AutoShape 174">
            <a:extLst>
              <a:ext uri="{FF2B5EF4-FFF2-40B4-BE49-F238E27FC236}">
                <a16:creationId xmlns:a16="http://schemas.microsoft.com/office/drawing/2014/main" id="{475A46CE-B071-F144-88E1-0F59C131E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0" y="4005075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Other Utility</a:t>
            </a:r>
          </a:p>
          <a:p>
            <a:pPr algn="ctr" eaLnBrk="1" hangingPunct="1"/>
            <a:r>
              <a:rPr lang="en-US" altLang="en-US" sz="800" dirty="0"/>
              <a:t>Cross Bore </a:t>
            </a:r>
          </a:p>
          <a:p>
            <a:pPr algn="ctr" eaLnBrk="1" hangingPunct="1"/>
            <a:r>
              <a:rPr lang="en-US" altLang="en-US" sz="800" dirty="0"/>
              <a:t>Found</a:t>
            </a:r>
          </a:p>
        </p:txBody>
      </p:sp>
      <p:cxnSp>
        <p:nvCxnSpPr>
          <p:cNvPr id="18556" name="AutoShape 175">
            <a:extLst>
              <a:ext uri="{FF2B5EF4-FFF2-40B4-BE49-F238E27FC236}">
                <a16:creationId xmlns:a16="http://schemas.microsoft.com/office/drawing/2014/main" id="{16B57FE5-89A8-DB4D-ABEA-DDB13552D472}"/>
              </a:ext>
            </a:extLst>
          </p:cNvPr>
          <p:cNvCxnSpPr>
            <a:cxnSpLocks noChangeShapeType="1"/>
            <a:stCxn id="18555" idx="2"/>
            <a:endCxn id="18502" idx="0"/>
          </p:cNvCxnSpPr>
          <p:nvPr/>
        </p:nvCxnSpPr>
        <p:spPr bwMode="auto">
          <a:xfrm>
            <a:off x="8299450" y="4386075"/>
            <a:ext cx="6350" cy="3439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7" name="AutoShape 177">
            <a:extLst>
              <a:ext uri="{FF2B5EF4-FFF2-40B4-BE49-F238E27FC236}">
                <a16:creationId xmlns:a16="http://schemas.microsoft.com/office/drawing/2014/main" id="{336C2F85-50BC-FD46-9510-106D0596FD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33727" y="3492500"/>
            <a:ext cx="3651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58" name="Text Box 178">
            <a:extLst>
              <a:ext uri="{FF2B5EF4-FFF2-40B4-BE49-F238E27FC236}">
                <a16:creationId xmlns:a16="http://schemas.microsoft.com/office/drawing/2014/main" id="{BEEFEEEC-9695-7C48-B819-F0251D693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3222628"/>
            <a:ext cx="6842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 dirty="0"/>
              <a:t>Direction</a:t>
            </a:r>
          </a:p>
        </p:txBody>
      </p:sp>
      <p:cxnSp>
        <p:nvCxnSpPr>
          <p:cNvPr id="18559" name="AutoShape 179">
            <a:extLst>
              <a:ext uri="{FF2B5EF4-FFF2-40B4-BE49-F238E27FC236}">
                <a16:creationId xmlns:a16="http://schemas.microsoft.com/office/drawing/2014/main" id="{50BEE99D-50A4-5249-9B19-DE8441608E6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7145138" y="4197102"/>
            <a:ext cx="697115" cy="335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60" name="AutoShape 180">
            <a:extLst>
              <a:ext uri="{FF2B5EF4-FFF2-40B4-BE49-F238E27FC236}">
                <a16:creationId xmlns:a16="http://schemas.microsoft.com/office/drawing/2014/main" id="{D2FF3BE7-4E5B-1E49-9DD3-3A77A2AA7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914400" cy="3810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/>
              <a:t>Other Utility</a:t>
            </a:r>
          </a:p>
          <a:p>
            <a:pPr algn="ctr" eaLnBrk="1" hangingPunct="1"/>
            <a:r>
              <a:rPr lang="en-US" altLang="en-US" sz="800" b="1"/>
              <a:t>Cross Bore</a:t>
            </a:r>
          </a:p>
          <a:p>
            <a:pPr algn="ctr" eaLnBrk="1" hangingPunct="1"/>
            <a:r>
              <a:rPr lang="en-US" altLang="en-US" sz="800" b="1"/>
              <a:t>Found</a:t>
            </a:r>
          </a:p>
        </p:txBody>
      </p:sp>
      <p:cxnSp>
        <p:nvCxnSpPr>
          <p:cNvPr id="18561" name="AutoShape 181">
            <a:extLst>
              <a:ext uri="{FF2B5EF4-FFF2-40B4-BE49-F238E27FC236}">
                <a16:creationId xmlns:a16="http://schemas.microsoft.com/office/drawing/2014/main" id="{31D7CAB1-F403-D146-B402-56DCBAA3DB0C}"/>
              </a:ext>
            </a:extLst>
          </p:cNvPr>
          <p:cNvCxnSpPr>
            <a:cxnSpLocks noChangeShapeType="1"/>
            <a:stCxn id="18560" idx="2"/>
            <a:endCxn id="18515" idx="0"/>
          </p:cNvCxnSpPr>
          <p:nvPr/>
        </p:nvCxnSpPr>
        <p:spPr bwMode="auto">
          <a:xfrm>
            <a:off x="6019800" y="5638800"/>
            <a:ext cx="0" cy="152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4" name="AutoShape 4">
            <a:extLst>
              <a:ext uri="{FF2B5EF4-FFF2-40B4-BE49-F238E27FC236}">
                <a16:creationId xmlns:a16="http://schemas.microsoft.com/office/drawing/2014/main" id="{EE870BC0-BFDB-AC46-AE82-4D54A28E3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084825"/>
            <a:ext cx="762000" cy="45720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Determine </a:t>
            </a:r>
          </a:p>
          <a:p>
            <a:pPr algn="ctr" eaLnBrk="1" hangingPunct="1"/>
            <a:r>
              <a:rPr lang="en-US" altLang="en-US" sz="800" dirty="0"/>
              <a:t> System’s Cross </a:t>
            </a:r>
          </a:p>
          <a:p>
            <a:pPr algn="ctr" eaLnBrk="1" hangingPunct="1"/>
            <a:r>
              <a:rPr lang="en-US" altLang="en-US" sz="800" dirty="0"/>
              <a:t>Bore Risk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594932D-3117-E440-AF3B-8EA925B6985F}"/>
              </a:ext>
            </a:extLst>
          </p:cNvPr>
          <p:cNvSpPr/>
          <p:nvPr/>
        </p:nvSpPr>
        <p:spPr>
          <a:xfrm>
            <a:off x="117020" y="2895600"/>
            <a:ext cx="3616780" cy="1847851"/>
          </a:xfrm>
          <a:prstGeom prst="round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C8007-5EE0-504B-8229-0CC17F8933F2}"/>
              </a:ext>
            </a:extLst>
          </p:cNvPr>
          <p:cNvSpPr txBox="1"/>
          <p:nvPr/>
        </p:nvSpPr>
        <p:spPr>
          <a:xfrm>
            <a:off x="1582740" y="2891332"/>
            <a:ext cx="722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Legend</a:t>
            </a:r>
          </a:p>
        </p:txBody>
      </p:sp>
      <p:sp>
        <p:nvSpPr>
          <p:cNvPr id="145" name="AutoShape 35">
            <a:extLst>
              <a:ext uri="{FF2B5EF4-FFF2-40B4-BE49-F238E27FC236}">
                <a16:creationId xmlns:a16="http://schemas.microsoft.com/office/drawing/2014/main" id="{BDBFBD6B-8143-6643-B07D-A89D9A88D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895" y="1140755"/>
            <a:ext cx="971550" cy="406400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Review Data -</a:t>
            </a:r>
          </a:p>
          <a:p>
            <a:pPr algn="ctr" eaLnBrk="1" hangingPunct="1"/>
            <a:r>
              <a:rPr lang="en-US" altLang="en-US" sz="800" dirty="0"/>
              <a:t> Determine Inspect.</a:t>
            </a:r>
          </a:p>
          <a:p>
            <a:pPr algn="ctr" eaLnBrk="1" hangingPunct="1"/>
            <a:r>
              <a:rPr lang="en-US" altLang="en-US" sz="800" dirty="0"/>
              <a:t>Method (Scope)</a:t>
            </a:r>
          </a:p>
        </p:txBody>
      </p:sp>
      <p:cxnSp>
        <p:nvCxnSpPr>
          <p:cNvPr id="159" name="AutoShape 51">
            <a:extLst>
              <a:ext uri="{FF2B5EF4-FFF2-40B4-BE49-F238E27FC236}">
                <a16:creationId xmlns:a16="http://schemas.microsoft.com/office/drawing/2014/main" id="{6E13F562-5DEA-BE4E-B6E8-DCF10EF102A6}"/>
              </a:ext>
            </a:extLst>
          </p:cNvPr>
          <p:cNvCxnSpPr>
            <a:cxnSpLocks noChangeShapeType="1"/>
            <a:stCxn id="274" idx="2"/>
            <a:endCxn id="18461" idx="0"/>
          </p:cNvCxnSpPr>
          <p:nvPr/>
        </p:nvCxnSpPr>
        <p:spPr bwMode="auto">
          <a:xfrm>
            <a:off x="4621029" y="2065690"/>
            <a:ext cx="1586" cy="172757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AutoShape 132">
            <a:extLst>
              <a:ext uri="{FF2B5EF4-FFF2-40B4-BE49-F238E27FC236}">
                <a16:creationId xmlns:a16="http://schemas.microsoft.com/office/drawing/2014/main" id="{F7994007-7821-5A4C-B0D7-4846859BBFE7}"/>
              </a:ext>
            </a:extLst>
          </p:cNvPr>
          <p:cNvCxnSpPr>
            <a:cxnSpLocks noChangeShapeType="1"/>
            <a:stCxn id="171" idx="2"/>
          </p:cNvCxnSpPr>
          <p:nvPr/>
        </p:nvCxnSpPr>
        <p:spPr bwMode="auto">
          <a:xfrm rot="5400000">
            <a:off x="5265029" y="4108056"/>
            <a:ext cx="216469" cy="61509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none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AutoShape 179">
            <a:extLst>
              <a:ext uri="{FF2B5EF4-FFF2-40B4-BE49-F238E27FC236}">
                <a16:creationId xmlns:a16="http://schemas.microsoft.com/office/drawing/2014/main" id="{53395364-092F-094D-BB14-449DBCE6B8BB}"/>
              </a:ext>
            </a:extLst>
          </p:cNvPr>
          <p:cNvCxnSpPr>
            <a:cxnSpLocks noChangeShapeType="1"/>
            <a:stCxn id="18491" idx="1"/>
            <a:endCxn id="18493" idx="3"/>
          </p:cNvCxnSpPr>
          <p:nvPr/>
        </p:nvCxnSpPr>
        <p:spPr bwMode="auto">
          <a:xfrm rot="10800000" flipV="1">
            <a:off x="7145135" y="3434638"/>
            <a:ext cx="694918" cy="764293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1" name="AutoShape 78">
            <a:extLst>
              <a:ext uri="{FF2B5EF4-FFF2-40B4-BE49-F238E27FC236}">
                <a16:creationId xmlns:a16="http://schemas.microsoft.com/office/drawing/2014/main" id="{630CB501-ED91-C54B-9128-52E7BCC26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249" y="3926368"/>
            <a:ext cx="859116" cy="38100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/>
              <a:t>Document </a:t>
            </a:r>
          </a:p>
          <a:p>
            <a:pPr algn="ctr" eaLnBrk="1" hangingPunct="1"/>
            <a:r>
              <a:rPr lang="en-US" altLang="en-US" sz="800" b="1" dirty="0"/>
              <a:t>Cross Bore</a:t>
            </a:r>
          </a:p>
          <a:p>
            <a:pPr algn="ctr" eaLnBrk="1" hangingPunct="1"/>
            <a:r>
              <a:rPr lang="en-US" altLang="en-US" sz="800" b="1" dirty="0"/>
              <a:t>Fix</a:t>
            </a:r>
          </a:p>
        </p:txBody>
      </p:sp>
      <p:cxnSp>
        <p:nvCxnSpPr>
          <p:cNvPr id="175" name="AutoShape 132">
            <a:extLst>
              <a:ext uri="{FF2B5EF4-FFF2-40B4-BE49-F238E27FC236}">
                <a16:creationId xmlns:a16="http://schemas.microsoft.com/office/drawing/2014/main" id="{83515DCC-D650-A04A-AF31-A31C56A34FE8}"/>
              </a:ext>
            </a:extLst>
          </p:cNvPr>
          <p:cNvCxnSpPr>
            <a:cxnSpLocks noChangeShapeType="1"/>
            <a:stCxn id="18495" idx="1"/>
            <a:endCxn id="171" idx="0"/>
          </p:cNvCxnSpPr>
          <p:nvPr/>
        </p:nvCxnSpPr>
        <p:spPr bwMode="auto">
          <a:xfrm rot="10800000" flipV="1">
            <a:off x="5680807" y="3593330"/>
            <a:ext cx="549928" cy="333038"/>
          </a:xfrm>
          <a:prstGeom prst="bentConnector2">
            <a:avLst/>
          </a:prstGeom>
          <a:noFill/>
          <a:ln w="38100">
            <a:solidFill>
              <a:srgbClr val="FF00FF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" name="AutoShape 132">
            <a:extLst>
              <a:ext uri="{FF2B5EF4-FFF2-40B4-BE49-F238E27FC236}">
                <a16:creationId xmlns:a16="http://schemas.microsoft.com/office/drawing/2014/main" id="{A5806D42-75B6-FB42-911F-A21BBAF44E8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489449" y="4523838"/>
            <a:ext cx="1073150" cy="626011"/>
          </a:xfrm>
          <a:prstGeom prst="bentConnector3">
            <a:avLst>
              <a:gd name="adj1" fmla="val 5236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" name="AutoShape 4">
            <a:extLst>
              <a:ext uri="{FF2B5EF4-FFF2-40B4-BE49-F238E27FC236}">
                <a16:creationId xmlns:a16="http://schemas.microsoft.com/office/drawing/2014/main" id="{7AF4BA1E-0840-FF4B-9E4A-7C5109058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864" y="2084825"/>
            <a:ext cx="762000" cy="45720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Report</a:t>
            </a:r>
          </a:p>
          <a:p>
            <a:pPr algn="ctr" eaLnBrk="1" hangingPunct="1"/>
            <a:r>
              <a:rPr lang="en-US" altLang="en-US" sz="800" dirty="0"/>
              <a:t> to Utility </a:t>
            </a:r>
          </a:p>
          <a:p>
            <a:pPr algn="ctr" eaLnBrk="1" hangingPunct="1"/>
            <a:r>
              <a:rPr lang="en-US" altLang="en-US" sz="800" dirty="0"/>
              <a:t>Management</a:t>
            </a:r>
          </a:p>
        </p:txBody>
      </p:sp>
      <p:cxnSp>
        <p:nvCxnSpPr>
          <p:cNvPr id="207" name="AutoShape 83">
            <a:extLst>
              <a:ext uri="{FF2B5EF4-FFF2-40B4-BE49-F238E27FC236}">
                <a16:creationId xmlns:a16="http://schemas.microsoft.com/office/drawing/2014/main" id="{88B34995-1E0B-C841-9686-7DF65A8BB2C6}"/>
              </a:ext>
            </a:extLst>
          </p:cNvPr>
          <p:cNvCxnSpPr>
            <a:cxnSpLocks noChangeShapeType="1"/>
            <a:stCxn id="134" idx="3"/>
            <a:endCxn id="206" idx="1"/>
          </p:cNvCxnSpPr>
          <p:nvPr/>
        </p:nvCxnSpPr>
        <p:spPr bwMode="auto">
          <a:xfrm>
            <a:off x="990600" y="2313425"/>
            <a:ext cx="246264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" name="AutoShape 85">
            <a:extLst>
              <a:ext uri="{FF2B5EF4-FFF2-40B4-BE49-F238E27FC236}">
                <a16:creationId xmlns:a16="http://schemas.microsoft.com/office/drawing/2014/main" id="{0628745C-91B9-2548-8DF4-1C6451ABB8D8}"/>
              </a:ext>
            </a:extLst>
          </p:cNvPr>
          <p:cNvCxnSpPr>
            <a:cxnSpLocks noChangeShapeType="1"/>
            <a:stCxn id="134" idx="0"/>
            <a:endCxn id="212" idx="2"/>
          </p:cNvCxnSpPr>
          <p:nvPr/>
        </p:nvCxnSpPr>
        <p:spPr bwMode="auto">
          <a:xfrm flipV="1">
            <a:off x="609600" y="1739182"/>
            <a:ext cx="0" cy="345645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2" name="AutoShape 8">
            <a:extLst>
              <a:ext uri="{FF2B5EF4-FFF2-40B4-BE49-F238E27FC236}">
                <a16:creationId xmlns:a16="http://schemas.microsoft.com/office/drawing/2014/main" id="{4DE97958-F9DC-9949-A9E7-EEA0BD0E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560" y="1362678"/>
            <a:ext cx="764080" cy="37650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Collect Data &amp; </a:t>
            </a:r>
          </a:p>
          <a:p>
            <a:pPr algn="ctr" eaLnBrk="1" hangingPunct="1"/>
            <a:r>
              <a:rPr lang="en-US" altLang="en-US" sz="800" dirty="0">
                <a:latin typeface="Microsoft Sans Serif" panose="020B0604020202020204" pitchFamily="34" charset="0"/>
              </a:rPr>
              <a:t>Model Risk</a:t>
            </a:r>
          </a:p>
        </p:txBody>
      </p:sp>
      <p:cxnSp>
        <p:nvCxnSpPr>
          <p:cNvPr id="216" name="AutoShape 48">
            <a:extLst>
              <a:ext uri="{FF2B5EF4-FFF2-40B4-BE49-F238E27FC236}">
                <a16:creationId xmlns:a16="http://schemas.microsoft.com/office/drawing/2014/main" id="{F0C3DBB5-2053-B143-9DA1-C6E4A58A6745}"/>
              </a:ext>
            </a:extLst>
          </p:cNvPr>
          <p:cNvCxnSpPr>
            <a:cxnSpLocks noChangeShapeType="1"/>
            <a:stCxn id="212" idx="0"/>
            <a:endCxn id="18440" idx="2"/>
          </p:cNvCxnSpPr>
          <p:nvPr/>
        </p:nvCxnSpPr>
        <p:spPr bwMode="auto">
          <a:xfrm flipH="1" flipV="1">
            <a:off x="606975" y="1028700"/>
            <a:ext cx="2627" cy="33397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1" name="AutoShape 11">
            <a:extLst>
              <a:ext uri="{FF2B5EF4-FFF2-40B4-BE49-F238E27FC236}">
                <a16:creationId xmlns:a16="http://schemas.microsoft.com/office/drawing/2014/main" id="{AFF26860-931F-2E4D-A0CD-86D2A44C7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699" y="570788"/>
            <a:ext cx="914400" cy="457912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Process </a:t>
            </a:r>
          </a:p>
          <a:p>
            <a:pPr algn="ctr" eaLnBrk="1" hangingPunct="1"/>
            <a:r>
              <a:rPr lang="en-US" altLang="en-US" sz="800" dirty="0"/>
              <a:t>Development /</a:t>
            </a:r>
          </a:p>
          <a:p>
            <a:pPr algn="ctr" eaLnBrk="1" hangingPunct="1"/>
            <a:r>
              <a:rPr lang="en-US" altLang="en-US" sz="800" dirty="0"/>
              <a:t>Approval</a:t>
            </a:r>
          </a:p>
        </p:txBody>
      </p:sp>
      <p:cxnSp>
        <p:nvCxnSpPr>
          <p:cNvPr id="243" name="AutoShape 52">
            <a:extLst>
              <a:ext uri="{FF2B5EF4-FFF2-40B4-BE49-F238E27FC236}">
                <a16:creationId xmlns:a16="http://schemas.microsoft.com/office/drawing/2014/main" id="{3BFC2BF3-EB98-784E-ADB8-7E12720C3022}"/>
              </a:ext>
            </a:extLst>
          </p:cNvPr>
          <p:cNvCxnSpPr>
            <a:cxnSpLocks noChangeShapeType="1"/>
            <a:endCxn id="18446" idx="0"/>
          </p:cNvCxnSpPr>
          <p:nvPr/>
        </p:nvCxnSpPr>
        <p:spPr bwMode="auto">
          <a:xfrm>
            <a:off x="2895600" y="974725"/>
            <a:ext cx="0" cy="19143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4" name="AutoShape 35">
            <a:extLst>
              <a:ext uri="{FF2B5EF4-FFF2-40B4-BE49-F238E27FC236}">
                <a16:creationId xmlns:a16="http://schemas.microsoft.com/office/drawing/2014/main" id="{674988F6-BEEC-524D-8AAE-FEFA5BA4F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4" y="1742230"/>
            <a:ext cx="964833" cy="323458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Sewer Access </a:t>
            </a:r>
          </a:p>
          <a:p>
            <a:pPr algn="ctr" eaLnBrk="1" hangingPunct="1"/>
            <a:r>
              <a:rPr lang="en-US" altLang="en-US" sz="800" dirty="0" err="1"/>
              <a:t>Agmt</a:t>
            </a:r>
            <a:r>
              <a:rPr lang="en-US" altLang="en-US" sz="800" dirty="0"/>
              <a:t>. / Permits</a:t>
            </a:r>
          </a:p>
        </p:txBody>
      </p:sp>
      <p:cxnSp>
        <p:nvCxnSpPr>
          <p:cNvPr id="300" name="AutoShape 51">
            <a:extLst>
              <a:ext uri="{FF2B5EF4-FFF2-40B4-BE49-F238E27FC236}">
                <a16:creationId xmlns:a16="http://schemas.microsoft.com/office/drawing/2014/main" id="{A11B853F-CCE5-1D4C-91BC-DD6AC327468F}"/>
              </a:ext>
            </a:extLst>
          </p:cNvPr>
          <p:cNvCxnSpPr>
            <a:cxnSpLocks noChangeShapeType="1"/>
            <a:stCxn id="145" idx="2"/>
            <a:endCxn id="274" idx="0"/>
          </p:cNvCxnSpPr>
          <p:nvPr/>
        </p:nvCxnSpPr>
        <p:spPr bwMode="auto">
          <a:xfrm>
            <a:off x="4617672" y="1547157"/>
            <a:ext cx="3359" cy="1950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4" name="AutoShape 72">
            <a:extLst>
              <a:ext uri="{FF2B5EF4-FFF2-40B4-BE49-F238E27FC236}">
                <a16:creationId xmlns:a16="http://schemas.microsoft.com/office/drawing/2014/main" id="{27B40499-6863-0542-AD9E-0C5D11A8F2A7}"/>
              </a:ext>
            </a:extLst>
          </p:cNvPr>
          <p:cNvCxnSpPr>
            <a:cxnSpLocks noChangeShapeType="1"/>
            <a:stCxn id="18480" idx="3"/>
            <a:endCxn id="18527" idx="1"/>
          </p:cNvCxnSpPr>
          <p:nvPr/>
        </p:nvCxnSpPr>
        <p:spPr bwMode="auto">
          <a:xfrm flipV="1">
            <a:off x="6191250" y="1433783"/>
            <a:ext cx="361950" cy="11164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5" name="AutoShape 7">
            <a:extLst>
              <a:ext uri="{FF2B5EF4-FFF2-40B4-BE49-F238E27FC236}">
                <a16:creationId xmlns:a16="http://schemas.microsoft.com/office/drawing/2014/main" id="{2DBEFEBE-98C9-874D-AE6C-636F7D745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79" y="4158697"/>
            <a:ext cx="914400" cy="365141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Municipality</a:t>
            </a:r>
          </a:p>
        </p:txBody>
      </p:sp>
      <p:sp>
        <p:nvSpPr>
          <p:cNvPr id="396" name="AutoShape 7">
            <a:extLst>
              <a:ext uri="{FF2B5EF4-FFF2-40B4-BE49-F238E27FC236}">
                <a16:creationId xmlns:a16="http://schemas.microsoft.com/office/drawing/2014/main" id="{D9BCDBE1-C852-6C41-AF7C-13AD3EB5C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495" y="4169693"/>
            <a:ext cx="914400" cy="365141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Property Owner /</a:t>
            </a:r>
          </a:p>
          <a:p>
            <a:pPr algn="ctr" eaLnBrk="1" hangingPunct="1"/>
            <a:r>
              <a:rPr lang="en-US" altLang="en-US" sz="800" dirty="0"/>
              <a:t>Occupant</a:t>
            </a:r>
          </a:p>
        </p:txBody>
      </p:sp>
      <p:cxnSp>
        <p:nvCxnSpPr>
          <p:cNvPr id="280" name="Elbow Connector 279">
            <a:extLst>
              <a:ext uri="{FF2B5EF4-FFF2-40B4-BE49-F238E27FC236}">
                <a16:creationId xmlns:a16="http://schemas.microsoft.com/office/drawing/2014/main" id="{B1E9529C-8403-324F-AB6D-7CE2CCAC4514}"/>
              </a:ext>
            </a:extLst>
          </p:cNvPr>
          <p:cNvCxnSpPr>
            <a:cxnSpLocks/>
            <a:stCxn id="274" idx="1"/>
            <a:endCxn id="18469" idx="1"/>
          </p:cNvCxnSpPr>
          <p:nvPr/>
        </p:nvCxnSpPr>
        <p:spPr>
          <a:xfrm rot="10800000" flipV="1">
            <a:off x="4138246" y="1903959"/>
            <a:ext cx="366" cy="1600326"/>
          </a:xfrm>
          <a:prstGeom prst="bentConnector3">
            <a:avLst>
              <a:gd name="adj1" fmla="val 4694426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Elbow Connector 301">
            <a:extLst>
              <a:ext uri="{FF2B5EF4-FFF2-40B4-BE49-F238E27FC236}">
                <a16:creationId xmlns:a16="http://schemas.microsoft.com/office/drawing/2014/main" id="{22330EB0-1E0F-8548-BAE6-E46ED1D852C0}"/>
              </a:ext>
            </a:extLst>
          </p:cNvPr>
          <p:cNvCxnSpPr>
            <a:cxnSpLocks/>
            <a:stCxn id="18483" idx="3"/>
            <a:endCxn id="18502" idx="3"/>
          </p:cNvCxnSpPr>
          <p:nvPr/>
        </p:nvCxnSpPr>
        <p:spPr>
          <a:xfrm>
            <a:off x="8151815" y="2168840"/>
            <a:ext cx="611187" cy="2825081"/>
          </a:xfrm>
          <a:prstGeom prst="bentConnector3">
            <a:avLst>
              <a:gd name="adj1" fmla="val 12493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3" name="AutoShape 74">
            <a:extLst>
              <a:ext uri="{FF2B5EF4-FFF2-40B4-BE49-F238E27FC236}">
                <a16:creationId xmlns:a16="http://schemas.microsoft.com/office/drawing/2014/main" id="{E5DCEE9F-21EE-F54C-AF2B-4781490E4D3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8743870" y="4212399"/>
            <a:ext cx="16518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45B4A10-FA97-2C4E-AF4C-90C48FB37091}"/>
              </a:ext>
            </a:extLst>
          </p:cNvPr>
          <p:cNvSpPr txBox="1"/>
          <p:nvPr/>
        </p:nvSpPr>
        <p:spPr>
          <a:xfrm>
            <a:off x="2810933" y="6592435"/>
            <a:ext cx="37708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©</a:t>
            </a:r>
            <a:r>
              <a:rPr lang="en-US" sz="600" dirty="0"/>
              <a:t> </a:t>
            </a:r>
            <a:r>
              <a:rPr lang="en-US" sz="700" dirty="0"/>
              <a:t>Copyright 2020.  Cross Bore Safety Association. All Rights Reserved. </a:t>
            </a:r>
            <a:r>
              <a:rPr lang="en-US" sz="700" dirty="0" err="1">
                <a:hlinkClick r:id="rId3"/>
              </a:rPr>
              <a:t>www.crossboresafety.org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5935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304</Words>
  <Application>Microsoft Macintosh PowerPoint</Application>
  <PresentationFormat>On-screen Show (4:3)</PresentationFormat>
  <Paragraphs>127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Antique Olive Compact</vt:lpstr>
      <vt:lpstr>Arial</vt:lpstr>
      <vt:lpstr>Calibri</vt:lpstr>
      <vt:lpstr>Calibri Light</vt:lpstr>
      <vt:lpstr>Microsoft Sans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Bruce</dc:creator>
  <cp:lastModifiedBy>Microsoft Office User</cp:lastModifiedBy>
  <cp:revision>5</cp:revision>
  <dcterms:created xsi:type="dcterms:W3CDTF">2019-07-09T20:30:14Z</dcterms:created>
  <dcterms:modified xsi:type="dcterms:W3CDTF">2020-02-18T17:28:32Z</dcterms:modified>
</cp:coreProperties>
</file>