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37"/>
  </p:notesMasterIdLst>
  <p:handoutMasterIdLst>
    <p:handoutMasterId r:id="rId38"/>
  </p:handoutMasterIdLst>
  <p:sldIdLst>
    <p:sldId id="284" r:id="rId2"/>
    <p:sldId id="426" r:id="rId3"/>
    <p:sldId id="425" r:id="rId4"/>
    <p:sldId id="423" r:id="rId5"/>
    <p:sldId id="391" r:id="rId6"/>
    <p:sldId id="424" r:id="rId7"/>
    <p:sldId id="393" r:id="rId8"/>
    <p:sldId id="394" r:id="rId9"/>
    <p:sldId id="372" r:id="rId10"/>
    <p:sldId id="395" r:id="rId11"/>
    <p:sldId id="387" r:id="rId12"/>
    <p:sldId id="396" r:id="rId13"/>
    <p:sldId id="399" r:id="rId14"/>
    <p:sldId id="400" r:id="rId15"/>
    <p:sldId id="388" r:id="rId16"/>
    <p:sldId id="311" r:id="rId17"/>
    <p:sldId id="389" r:id="rId18"/>
    <p:sldId id="403" r:id="rId19"/>
    <p:sldId id="406" r:id="rId20"/>
    <p:sldId id="407" r:id="rId21"/>
    <p:sldId id="408" r:id="rId22"/>
    <p:sldId id="409" r:id="rId23"/>
    <p:sldId id="412" r:id="rId24"/>
    <p:sldId id="415" r:id="rId25"/>
    <p:sldId id="418" r:id="rId26"/>
    <p:sldId id="417" r:id="rId27"/>
    <p:sldId id="416" r:id="rId28"/>
    <p:sldId id="419" r:id="rId29"/>
    <p:sldId id="421" r:id="rId30"/>
    <p:sldId id="413" r:id="rId31"/>
    <p:sldId id="420" r:id="rId32"/>
    <p:sldId id="422" r:id="rId33"/>
    <p:sldId id="360" r:id="rId34"/>
    <p:sldId id="427" r:id="rId35"/>
    <p:sldId id="373" r:id="rId3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C3D59B"/>
    <a:srgbClr val="D96B56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93"/>
    <p:restoredTop sz="96405"/>
  </p:normalViewPr>
  <p:slideViewPr>
    <p:cSldViewPr>
      <p:cViewPr varScale="1">
        <p:scale>
          <a:sx n="127" d="100"/>
          <a:sy n="127" d="100"/>
        </p:scale>
        <p:origin x="180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40" d="100"/>
          <a:sy n="140" d="100"/>
        </p:scale>
        <p:origin x="-3600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F9865BF4-2D34-2C46-B786-4190CA46603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F84735CA-5B23-1547-9F0A-C2AB94EA649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panose="020B0604020202020204" pitchFamily="34" charset="0"/>
              </a:defRPr>
            </a:lvl1pPr>
          </a:lstStyle>
          <a:p>
            <a:fld id="{602ACFE6-549F-E343-992D-7594FA84822C}" type="datetimeFigureOut">
              <a:rPr lang="en-US" altLang="en-US"/>
              <a:pPr/>
              <a:t>2/18/20</a:t>
            </a:fld>
            <a:endParaRPr lang="en-US" altLang="en-US"/>
          </a:p>
        </p:txBody>
      </p:sp>
      <p:sp>
        <p:nvSpPr>
          <p:cNvPr id="59396" name="Rectangle 4">
            <a:extLst>
              <a:ext uri="{FF2B5EF4-FFF2-40B4-BE49-F238E27FC236}">
                <a16:creationId xmlns:a16="http://schemas.microsoft.com/office/drawing/2014/main" id="{603E2FCE-F7E3-E14B-BD48-9C7F29C56E24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7" name="Rectangle 5">
            <a:extLst>
              <a:ext uri="{FF2B5EF4-FFF2-40B4-BE49-F238E27FC236}">
                <a16:creationId xmlns:a16="http://schemas.microsoft.com/office/drawing/2014/main" id="{8EB44C95-2C41-A34E-AC36-F9D7E61C6CA0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panose="020B0604020202020204" pitchFamily="34" charset="0"/>
              </a:defRPr>
            </a:lvl1pPr>
          </a:lstStyle>
          <a:p>
            <a:fld id="{8A24ECCD-810B-5A4A-85C3-936978815F7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B22D262-44FE-F340-BEAF-9982A86078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2BB88C-9DDD-7948-9531-67D16C18C2B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panose="020B0604020202020204" pitchFamily="34" charset="0"/>
              </a:defRPr>
            </a:lvl1pPr>
          </a:lstStyle>
          <a:p>
            <a:fld id="{FADD1052-3ACB-774C-B29E-7670CEABC4B2}" type="datetimeFigureOut">
              <a:rPr lang="en-US" altLang="en-US"/>
              <a:pPr/>
              <a:t>2/18/20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9565215-1144-A748-A82D-6A896BE078C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A6985AD-2AE6-4B4E-BEA0-4F2FBF2573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24928C-B9B0-474B-BB2F-A736CF24382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E1FCBC-03C5-774E-95AB-8397D59BD6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panose="020B0604020202020204" pitchFamily="34" charset="0"/>
              </a:defRPr>
            </a:lvl1pPr>
          </a:lstStyle>
          <a:p>
            <a:fld id="{8CCF31D8-6CC8-AF4B-864C-0BB721F4F60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/>
            <a:r>
              <a:rPr lang="en-US" dirty="0"/>
              <a:t>Taken  from robotic CCTV cameras.</a:t>
            </a:r>
          </a:p>
        </p:txBody>
      </p:sp>
    </p:spTree>
    <p:extLst>
      <p:ext uri="{BB962C8B-B14F-4D97-AF65-F5344CB8AC3E}">
        <p14:creationId xmlns:p14="http://schemas.microsoft.com/office/powerpoint/2010/main" val="875621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F31D8-6CC8-AF4B-864C-0BB721F4F603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5713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Make</a:t>
            </a:r>
            <a:r>
              <a:rPr lang="en-US" baseline="0" dirty="0"/>
              <a:t> your program positive to the community. Ask for their cooperation.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070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F31D8-6CC8-AF4B-864C-0BB721F4F603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0914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Make</a:t>
            </a:r>
            <a:r>
              <a:rPr lang="en-US" baseline="0" dirty="0"/>
              <a:t> your program positive to the community. Ask for their cooperation.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249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F31D8-6CC8-AF4B-864C-0BB721F4F603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400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F31D8-6CC8-AF4B-864C-0BB721F4F603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2221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Make</a:t>
            </a:r>
            <a:r>
              <a:rPr lang="en-US" baseline="0" dirty="0"/>
              <a:t> your program positive to the community. Ask for their cooperation.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515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886200"/>
            <a:ext cx="73152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7" fontAlgn="auto" hangingPunct="1">
              <a:spcBef>
                <a:spcPts val="0"/>
              </a:spcBef>
              <a:spcAft>
                <a:spcPts val="0"/>
              </a:spcAft>
            </a:pPr>
            <a:fld id="{7D49F31D-6D18-477A-8DD1-8BD66FEF8533}" type="datetime1">
              <a:rPr lang="en-US" smtClean="0">
                <a:latin typeface="Calibri"/>
                <a:ea typeface="+mn-ea"/>
              </a:rPr>
              <a:pPr defTabSz="457177" fontAlgn="auto" hangingPunct="1">
                <a:spcBef>
                  <a:spcPts val="0"/>
                </a:spcBef>
                <a:spcAft>
                  <a:spcPts val="0"/>
                </a:spcAft>
              </a:pPr>
              <a:t>2/18/20</a:t>
            </a:fld>
            <a:endParaRPr lang="en-US" dirty="0"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7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7" fontAlgn="auto" hangingPunct="1">
              <a:spcBef>
                <a:spcPts val="0"/>
              </a:spcBef>
              <a:spcAft>
                <a:spcPts val="0"/>
              </a:spcAft>
            </a:pPr>
            <a:fld id="{4FE40B37-FED1-B049-8716-4CE6CE64350E}" type="slidenum">
              <a:rPr lang="en-US" smtClean="0">
                <a:latin typeface="Calibri"/>
                <a:ea typeface="+mn-ea"/>
              </a:rPr>
              <a:pPr defTabSz="457177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latin typeface="Calibri"/>
              <a:ea typeface="+mn-ea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FD0DA518-CDAA-4053-AC92-43F4F4BE7C4F}"/>
              </a:ext>
            </a:extLst>
          </p:cNvPr>
          <p:cNvSpPr>
            <a:spLocks/>
          </p:cNvSpPr>
          <p:nvPr userDrawn="1"/>
        </p:nvSpPr>
        <p:spPr bwMode="auto">
          <a:xfrm>
            <a:off x="4114354" y="0"/>
            <a:ext cx="4572000" cy="304726"/>
          </a:xfrm>
          <a:prstGeom prst="rect">
            <a:avLst/>
          </a:prstGeom>
          <a:gradFill rotWithShape="0">
            <a:gsLst>
              <a:gs pos="0">
                <a:srgbClr val="DB091D"/>
              </a:gs>
              <a:gs pos="100000">
                <a:srgbClr val="FFFFFF"/>
              </a:gs>
            </a:gsLst>
            <a:lin ang="0"/>
          </a:gradFill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82AC2053-1FC2-43CC-8447-D11450E7F62C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4114354" cy="304726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100000">
                <a:srgbClr val="DB091D"/>
              </a:gs>
            </a:gsLst>
            <a:lin ang="0"/>
          </a:gradFill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endParaRPr lang="en-US" dirty="0"/>
          </a:p>
        </p:txBody>
      </p:sp>
      <p:pic>
        <p:nvPicPr>
          <p:cNvPr id="10" name="Picture 3" descr="image1.jpg">
            <a:extLst>
              <a:ext uri="{FF2B5EF4-FFF2-40B4-BE49-F238E27FC236}">
                <a16:creationId xmlns:a16="http://schemas.microsoft.com/office/drawing/2014/main" id="{4EBE0540-0D8A-46CA-BA70-C8F4C34FC2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2805" y="0"/>
            <a:ext cx="991195" cy="92199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FC7E0992-7C58-4E58-8AE3-D799A9A2E9A3}"/>
              </a:ext>
            </a:extLst>
          </p:cNvPr>
          <p:cNvSpPr>
            <a:spLocks/>
          </p:cNvSpPr>
          <p:nvPr userDrawn="1"/>
        </p:nvSpPr>
        <p:spPr bwMode="auto">
          <a:xfrm>
            <a:off x="0" y="304726"/>
            <a:ext cx="304726" cy="6553274"/>
          </a:xfrm>
          <a:prstGeom prst="rect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108094"/>
      </p:ext>
    </p:extLst>
  </p:cSld>
  <p:clrMapOvr>
    <a:masterClrMapping/>
  </p:clrMapOvr>
  <p:transition spd="med" advClick="0"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7" fontAlgn="auto" hangingPunct="1">
              <a:spcBef>
                <a:spcPts val="0"/>
              </a:spcBef>
              <a:spcAft>
                <a:spcPts val="0"/>
              </a:spcAft>
            </a:pPr>
            <a:fld id="{8F7B2C40-CDC7-4D7C-805A-53B01E2F31A6}" type="datetime1">
              <a:rPr lang="en-US" smtClean="0">
                <a:latin typeface="Calibri"/>
                <a:ea typeface="+mn-ea"/>
              </a:rPr>
              <a:pPr defTabSz="457177" fontAlgn="auto" hangingPunct="1">
                <a:spcBef>
                  <a:spcPts val="0"/>
                </a:spcBef>
                <a:spcAft>
                  <a:spcPts val="0"/>
                </a:spcAft>
              </a:pPr>
              <a:t>2/18/20</a:t>
            </a:fld>
            <a:endParaRPr lang="en-US" dirty="0"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7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7" fontAlgn="auto" hangingPunct="1">
              <a:spcBef>
                <a:spcPts val="0"/>
              </a:spcBef>
              <a:spcAft>
                <a:spcPts val="0"/>
              </a:spcAft>
            </a:pPr>
            <a:fld id="{4FE40B37-FED1-B049-8716-4CE6CE64350E}" type="slidenum">
              <a:rPr lang="en-US" smtClean="0">
                <a:latin typeface="Calibri"/>
                <a:ea typeface="+mn-ea"/>
              </a:rPr>
              <a:pPr defTabSz="457177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93631414"/>
      </p:ext>
    </p:extLst>
  </p:cSld>
  <p:clrMapOvr>
    <a:masterClrMapping/>
  </p:clrMapOvr>
  <p:transition spd="med" advClick="0"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7" fontAlgn="auto" hangingPunct="1">
              <a:spcBef>
                <a:spcPts val="0"/>
              </a:spcBef>
              <a:spcAft>
                <a:spcPts val="0"/>
              </a:spcAft>
            </a:pPr>
            <a:fld id="{76F97C79-1D6D-42E6-A058-9D6A887A847D}" type="datetime1">
              <a:rPr lang="en-US" smtClean="0">
                <a:latin typeface="Calibri"/>
                <a:ea typeface="+mn-ea"/>
              </a:rPr>
              <a:pPr defTabSz="457177" fontAlgn="auto" hangingPunct="1">
                <a:spcBef>
                  <a:spcPts val="0"/>
                </a:spcBef>
                <a:spcAft>
                  <a:spcPts val="0"/>
                </a:spcAft>
              </a:pPr>
              <a:t>2/18/20</a:t>
            </a:fld>
            <a:endParaRPr lang="en-US" dirty="0"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7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7" fontAlgn="auto" hangingPunct="1">
              <a:spcBef>
                <a:spcPts val="0"/>
              </a:spcBef>
              <a:spcAft>
                <a:spcPts val="0"/>
              </a:spcAft>
            </a:pPr>
            <a:fld id="{4FE40B37-FED1-B049-8716-4CE6CE64350E}" type="slidenum">
              <a:rPr lang="en-US" smtClean="0">
                <a:latin typeface="Calibri"/>
                <a:ea typeface="+mn-ea"/>
              </a:rPr>
              <a:pPr defTabSz="457177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00156735"/>
      </p:ext>
    </p:extLst>
  </p:cSld>
  <p:clrMapOvr>
    <a:masterClrMapping/>
  </p:clrMapOvr>
  <p:transition spd="med" advClick="0" advTm="5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7" fontAlgn="auto" hangingPunct="1">
              <a:spcBef>
                <a:spcPts val="0"/>
              </a:spcBef>
              <a:spcAft>
                <a:spcPts val="0"/>
              </a:spcAft>
            </a:pPr>
            <a:fld id="{94B7F29E-48CF-423A-A8E0-97651B189D26}" type="datetime1">
              <a:rPr lang="en-US" smtClean="0">
                <a:latin typeface="Calibri"/>
                <a:ea typeface="+mn-ea"/>
              </a:rPr>
              <a:pPr defTabSz="457177" fontAlgn="auto" hangingPunct="1">
                <a:spcBef>
                  <a:spcPts val="0"/>
                </a:spcBef>
                <a:spcAft>
                  <a:spcPts val="0"/>
                </a:spcAft>
              </a:pPr>
              <a:t>2/18/20</a:t>
            </a:fld>
            <a:endParaRPr lang="en-US" dirty="0">
              <a:latin typeface="Calibri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7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7" fontAlgn="auto" hangingPunct="1">
              <a:spcBef>
                <a:spcPts val="0"/>
              </a:spcBef>
              <a:spcAft>
                <a:spcPts val="0"/>
              </a:spcAft>
            </a:pPr>
            <a:fld id="{4FE40B37-FED1-B049-8716-4CE6CE64350E}" type="slidenum">
              <a:rPr lang="en-US" smtClean="0">
                <a:latin typeface="Calibri"/>
                <a:ea typeface="+mn-ea"/>
              </a:rPr>
              <a:pPr defTabSz="457177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latin typeface="Calibri"/>
              <a:ea typeface="+mn-ea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73EBB843-AD0A-4ADF-9AD4-7444D817F3A5}"/>
              </a:ext>
            </a:extLst>
          </p:cNvPr>
          <p:cNvSpPr>
            <a:spLocks/>
          </p:cNvSpPr>
          <p:nvPr userDrawn="1"/>
        </p:nvSpPr>
        <p:spPr bwMode="auto">
          <a:xfrm>
            <a:off x="4114354" y="0"/>
            <a:ext cx="4572000" cy="304726"/>
          </a:xfrm>
          <a:prstGeom prst="rect">
            <a:avLst/>
          </a:prstGeom>
          <a:gradFill rotWithShape="0">
            <a:gsLst>
              <a:gs pos="0">
                <a:srgbClr val="DB091D"/>
              </a:gs>
              <a:gs pos="100000">
                <a:srgbClr val="FFFFFF"/>
              </a:gs>
            </a:gsLst>
            <a:lin ang="0"/>
          </a:gradFill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23428BEC-857A-4C67-A582-2BAD3D47598E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4114354" cy="304726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100000">
                <a:srgbClr val="DB091D"/>
              </a:gs>
            </a:gsLst>
            <a:lin ang="0"/>
          </a:gradFill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endParaRPr lang="en-US" dirty="0"/>
          </a:p>
        </p:txBody>
      </p:sp>
      <p:pic>
        <p:nvPicPr>
          <p:cNvPr id="8" name="Picture 3" descr="image1.jpg">
            <a:extLst>
              <a:ext uri="{FF2B5EF4-FFF2-40B4-BE49-F238E27FC236}">
                <a16:creationId xmlns:a16="http://schemas.microsoft.com/office/drawing/2014/main" id="{D482A367-62D9-4041-8B04-3804E9CE13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2805" y="0"/>
            <a:ext cx="991195" cy="92199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AAF98339-A856-452B-803E-251A2EAD0477}"/>
              </a:ext>
            </a:extLst>
          </p:cNvPr>
          <p:cNvSpPr>
            <a:spLocks/>
          </p:cNvSpPr>
          <p:nvPr userDrawn="1"/>
        </p:nvSpPr>
        <p:spPr bwMode="auto">
          <a:xfrm>
            <a:off x="0" y="304726"/>
            <a:ext cx="304726" cy="6553274"/>
          </a:xfrm>
          <a:prstGeom prst="rect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47253"/>
      </p:ext>
    </p:extLst>
  </p:cSld>
  <p:clrMapOvr>
    <a:masterClrMapping/>
  </p:clrMapOvr>
  <p:transition spd="med" advClick="0" advTm="5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9316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B47D1-64AF-9448-80DB-AD7402817A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5AD497-984B-574E-8D3A-965CB94E4D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5EA179-9EC2-0646-9B07-3E5E035C4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F74BD-3C09-CF4E-AFB3-90CC1790A226}" type="datetimeFigureOut">
              <a:rPr lang="en-US" smtClean="0"/>
              <a:t>2/18/20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646C1-A5D7-4943-94B3-7B8FA26F0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4E2A9-300A-D640-9F91-CA38AFAA7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0580A-F4E2-F740-8F70-E94774235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358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7" fontAlgn="auto" hangingPunct="1">
              <a:spcBef>
                <a:spcPts val="0"/>
              </a:spcBef>
              <a:spcAft>
                <a:spcPts val="0"/>
              </a:spcAft>
            </a:pPr>
            <a:fld id="{9222846D-7F93-4B43-B6A0-5AB00213AA22}" type="datetime1">
              <a:rPr lang="en-US" smtClean="0">
                <a:latin typeface="Calibri"/>
                <a:ea typeface="+mn-ea"/>
              </a:rPr>
              <a:pPr defTabSz="457177" fontAlgn="auto" hangingPunct="1">
                <a:spcBef>
                  <a:spcPts val="0"/>
                </a:spcBef>
                <a:spcAft>
                  <a:spcPts val="0"/>
                </a:spcAft>
              </a:pPr>
              <a:t>2/18/20</a:t>
            </a:fld>
            <a:endParaRPr lang="en-US" dirty="0"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7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7" fontAlgn="auto" hangingPunct="1">
              <a:spcBef>
                <a:spcPts val="0"/>
              </a:spcBef>
              <a:spcAft>
                <a:spcPts val="0"/>
              </a:spcAft>
            </a:pPr>
            <a:fld id="{4FE40B37-FED1-B049-8716-4CE6CE64350E}" type="slidenum">
              <a:rPr lang="en-US" smtClean="0">
                <a:latin typeface="Calibri"/>
                <a:ea typeface="+mn-ea"/>
              </a:rPr>
              <a:pPr defTabSz="457177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latin typeface="Calibri"/>
              <a:ea typeface="+mn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A74D0D-5668-410C-857E-95E30CF620A4}"/>
              </a:ext>
            </a:extLst>
          </p:cNvPr>
          <p:cNvSpPr txBox="1"/>
          <p:nvPr userDrawn="1"/>
        </p:nvSpPr>
        <p:spPr>
          <a:xfrm>
            <a:off x="5482828" y="5786437"/>
            <a:ext cx="36611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4A60E9F0-C1E1-4F55-BE2F-00BAB883AE8A}"/>
              </a:ext>
            </a:extLst>
          </p:cNvPr>
          <p:cNvSpPr>
            <a:spLocks/>
          </p:cNvSpPr>
          <p:nvPr userDrawn="1"/>
        </p:nvSpPr>
        <p:spPr bwMode="auto">
          <a:xfrm>
            <a:off x="4114354" y="0"/>
            <a:ext cx="4572000" cy="304726"/>
          </a:xfrm>
          <a:prstGeom prst="rect">
            <a:avLst/>
          </a:prstGeom>
          <a:gradFill rotWithShape="0">
            <a:gsLst>
              <a:gs pos="0">
                <a:srgbClr val="DB091D"/>
              </a:gs>
              <a:gs pos="100000">
                <a:srgbClr val="FFFFFF"/>
              </a:gs>
            </a:gsLst>
            <a:lin ang="0"/>
          </a:gradFill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598B0C1E-E53E-4BFD-86C7-7932C982FBBB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4114354" cy="304726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100000">
                <a:srgbClr val="DB091D"/>
              </a:gs>
            </a:gsLst>
            <a:lin ang="0"/>
          </a:gradFill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endParaRPr lang="en-US" dirty="0"/>
          </a:p>
        </p:txBody>
      </p:sp>
      <p:pic>
        <p:nvPicPr>
          <p:cNvPr id="10" name="Picture 3" descr="image1.jpg">
            <a:extLst>
              <a:ext uri="{FF2B5EF4-FFF2-40B4-BE49-F238E27FC236}">
                <a16:creationId xmlns:a16="http://schemas.microsoft.com/office/drawing/2014/main" id="{1378C6C2-8F33-4320-AE25-465923BD7E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2805" y="0"/>
            <a:ext cx="991195" cy="92199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25E64EAB-3B91-4B84-8776-2D810060E1E5}"/>
              </a:ext>
            </a:extLst>
          </p:cNvPr>
          <p:cNvSpPr>
            <a:spLocks/>
          </p:cNvSpPr>
          <p:nvPr userDrawn="1"/>
        </p:nvSpPr>
        <p:spPr bwMode="auto">
          <a:xfrm>
            <a:off x="0" y="304726"/>
            <a:ext cx="304726" cy="6553274"/>
          </a:xfrm>
          <a:prstGeom prst="rect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832509"/>
      </p:ext>
    </p:extLst>
  </p:cSld>
  <p:clrMapOvr>
    <a:masterClrMapping/>
  </p:clrMapOvr>
  <p:transition spd="med" advClick="0"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7" fontAlgn="auto" hangingPunct="1">
              <a:spcBef>
                <a:spcPts val="0"/>
              </a:spcBef>
              <a:spcAft>
                <a:spcPts val="0"/>
              </a:spcAft>
            </a:pPr>
            <a:fld id="{7A58B666-3CBE-44CC-92A9-C936078EE6E1}" type="datetime1">
              <a:rPr lang="en-US" smtClean="0">
                <a:latin typeface="Calibri"/>
                <a:ea typeface="+mn-ea"/>
              </a:rPr>
              <a:pPr defTabSz="457177" fontAlgn="auto" hangingPunct="1">
                <a:spcBef>
                  <a:spcPts val="0"/>
                </a:spcBef>
                <a:spcAft>
                  <a:spcPts val="0"/>
                </a:spcAft>
              </a:pPr>
              <a:t>2/18/20</a:t>
            </a:fld>
            <a:endParaRPr lang="en-US" dirty="0"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7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7" fontAlgn="auto" hangingPunct="1">
              <a:spcBef>
                <a:spcPts val="0"/>
              </a:spcBef>
              <a:spcAft>
                <a:spcPts val="0"/>
              </a:spcAft>
            </a:pPr>
            <a:fld id="{4FE40B37-FED1-B049-8716-4CE6CE64350E}" type="slidenum">
              <a:rPr lang="en-US" smtClean="0">
                <a:latin typeface="Calibri"/>
                <a:ea typeface="+mn-ea"/>
              </a:rPr>
              <a:pPr defTabSz="457177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3821212"/>
      </p:ext>
    </p:extLst>
  </p:cSld>
  <p:clrMapOvr>
    <a:masterClrMapping/>
  </p:clrMapOvr>
  <p:transition spd="med" advClick="0"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7" fontAlgn="auto" hangingPunct="1">
              <a:spcBef>
                <a:spcPts val="0"/>
              </a:spcBef>
              <a:spcAft>
                <a:spcPts val="0"/>
              </a:spcAft>
            </a:pPr>
            <a:fld id="{8BF7B69D-F7DF-444F-AF1C-F2478DE751BF}" type="datetime1">
              <a:rPr lang="en-US" smtClean="0">
                <a:latin typeface="Calibri"/>
                <a:ea typeface="+mn-ea"/>
              </a:rPr>
              <a:pPr defTabSz="457177" fontAlgn="auto" hangingPunct="1">
                <a:spcBef>
                  <a:spcPts val="0"/>
                </a:spcBef>
                <a:spcAft>
                  <a:spcPts val="0"/>
                </a:spcAft>
              </a:pPr>
              <a:t>2/18/20</a:t>
            </a:fld>
            <a:endParaRPr lang="en-US" dirty="0"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7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7" fontAlgn="auto" hangingPunct="1">
              <a:spcBef>
                <a:spcPts val="0"/>
              </a:spcBef>
              <a:spcAft>
                <a:spcPts val="0"/>
              </a:spcAft>
            </a:pPr>
            <a:fld id="{4FE40B37-FED1-B049-8716-4CE6CE64350E}" type="slidenum">
              <a:rPr lang="en-US" smtClean="0">
                <a:latin typeface="Calibri"/>
                <a:ea typeface="+mn-ea"/>
              </a:rPr>
              <a:pPr defTabSz="457177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33936049"/>
      </p:ext>
    </p:extLst>
  </p:cSld>
  <p:clrMapOvr>
    <a:masterClrMapping/>
  </p:clrMapOvr>
  <p:transition spd="med" advClick="0"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7" fontAlgn="auto" hangingPunct="1">
              <a:spcBef>
                <a:spcPts val="0"/>
              </a:spcBef>
              <a:spcAft>
                <a:spcPts val="0"/>
              </a:spcAft>
            </a:pPr>
            <a:fld id="{B8F24B17-3BA5-4E2D-BE30-22633C557005}" type="datetime1">
              <a:rPr lang="en-US" smtClean="0">
                <a:latin typeface="Calibri"/>
                <a:ea typeface="+mn-ea"/>
              </a:rPr>
              <a:pPr defTabSz="457177" fontAlgn="auto" hangingPunct="1">
                <a:spcBef>
                  <a:spcPts val="0"/>
                </a:spcBef>
                <a:spcAft>
                  <a:spcPts val="0"/>
                </a:spcAft>
              </a:pPr>
              <a:t>2/18/20</a:t>
            </a:fld>
            <a:endParaRPr lang="en-US" dirty="0">
              <a:latin typeface="Calibri"/>
              <a:ea typeface="+mn-e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7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7" fontAlgn="auto" hangingPunct="1">
              <a:spcBef>
                <a:spcPts val="0"/>
              </a:spcBef>
              <a:spcAft>
                <a:spcPts val="0"/>
              </a:spcAft>
            </a:pPr>
            <a:fld id="{4FE40B37-FED1-B049-8716-4CE6CE64350E}" type="slidenum">
              <a:rPr lang="en-US" smtClean="0">
                <a:latin typeface="Calibri"/>
                <a:ea typeface="+mn-ea"/>
              </a:rPr>
              <a:pPr defTabSz="457177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35725646"/>
      </p:ext>
    </p:extLst>
  </p:cSld>
  <p:clrMapOvr>
    <a:masterClrMapping/>
  </p:clrMapOvr>
  <p:transition spd="med" advClick="0"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7" fontAlgn="auto" hangingPunct="1">
              <a:spcBef>
                <a:spcPts val="0"/>
              </a:spcBef>
              <a:spcAft>
                <a:spcPts val="0"/>
              </a:spcAft>
            </a:pPr>
            <a:fld id="{79EE8041-D754-43DB-BD4E-0001B48B9D95}" type="datetime1">
              <a:rPr lang="en-US" smtClean="0">
                <a:latin typeface="Calibri"/>
                <a:ea typeface="+mn-ea"/>
              </a:rPr>
              <a:pPr defTabSz="457177" fontAlgn="auto" hangingPunct="1">
                <a:spcBef>
                  <a:spcPts val="0"/>
                </a:spcBef>
                <a:spcAft>
                  <a:spcPts val="0"/>
                </a:spcAft>
              </a:pPr>
              <a:t>2/18/20</a:t>
            </a:fld>
            <a:endParaRPr lang="en-US" dirty="0">
              <a:latin typeface="Calibri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7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7" fontAlgn="auto" hangingPunct="1">
              <a:spcBef>
                <a:spcPts val="0"/>
              </a:spcBef>
              <a:spcAft>
                <a:spcPts val="0"/>
              </a:spcAft>
            </a:pPr>
            <a:fld id="{4FE40B37-FED1-B049-8716-4CE6CE64350E}" type="slidenum">
              <a:rPr lang="en-US" smtClean="0">
                <a:latin typeface="Calibri"/>
                <a:ea typeface="+mn-ea"/>
              </a:rPr>
              <a:pPr defTabSz="457177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latin typeface="Calibri"/>
              <a:ea typeface="+mn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7DB1E0-EDCD-42E0-86E0-7201BE38D800}"/>
              </a:ext>
            </a:extLst>
          </p:cNvPr>
          <p:cNvSpPr txBox="1"/>
          <p:nvPr userDrawn="1"/>
        </p:nvSpPr>
        <p:spPr>
          <a:xfrm>
            <a:off x="5375672" y="5752306"/>
            <a:ext cx="37683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8F8E66E6-0595-4BEA-B2AD-DF8CEC88D1DB}"/>
              </a:ext>
            </a:extLst>
          </p:cNvPr>
          <p:cNvSpPr>
            <a:spLocks/>
          </p:cNvSpPr>
          <p:nvPr userDrawn="1"/>
        </p:nvSpPr>
        <p:spPr bwMode="auto">
          <a:xfrm>
            <a:off x="4114354" y="0"/>
            <a:ext cx="4572000" cy="304726"/>
          </a:xfrm>
          <a:prstGeom prst="rect">
            <a:avLst/>
          </a:prstGeom>
          <a:gradFill rotWithShape="0">
            <a:gsLst>
              <a:gs pos="0">
                <a:srgbClr val="DB091D"/>
              </a:gs>
              <a:gs pos="100000">
                <a:srgbClr val="FFFFFF"/>
              </a:gs>
            </a:gsLst>
            <a:lin ang="0"/>
          </a:gradFill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09568E0E-F292-4389-9564-18BAF6D5BEFF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4114354" cy="304726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100000">
                <a:srgbClr val="DB091D"/>
              </a:gs>
            </a:gsLst>
            <a:lin ang="0"/>
          </a:gradFill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endParaRPr lang="en-US" dirty="0"/>
          </a:p>
        </p:txBody>
      </p:sp>
      <p:pic>
        <p:nvPicPr>
          <p:cNvPr id="9" name="Picture 3" descr="image1.jpg">
            <a:extLst>
              <a:ext uri="{FF2B5EF4-FFF2-40B4-BE49-F238E27FC236}">
                <a16:creationId xmlns:a16="http://schemas.microsoft.com/office/drawing/2014/main" id="{3717A082-69F8-4345-B5FE-29908292E7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2805" y="0"/>
            <a:ext cx="991195" cy="92199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7F1BCF9E-9EFD-4E8F-82C3-0F21A3142816}"/>
              </a:ext>
            </a:extLst>
          </p:cNvPr>
          <p:cNvSpPr>
            <a:spLocks/>
          </p:cNvSpPr>
          <p:nvPr userDrawn="1"/>
        </p:nvSpPr>
        <p:spPr bwMode="auto">
          <a:xfrm>
            <a:off x="0" y="304726"/>
            <a:ext cx="304726" cy="6553274"/>
          </a:xfrm>
          <a:prstGeom prst="rect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407832"/>
      </p:ext>
    </p:extLst>
  </p:cSld>
  <p:clrMapOvr>
    <a:masterClrMapping/>
  </p:clrMapOvr>
  <p:transition spd="med" advClick="0"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7" fontAlgn="auto" hangingPunct="1">
              <a:spcBef>
                <a:spcPts val="0"/>
              </a:spcBef>
              <a:spcAft>
                <a:spcPts val="0"/>
              </a:spcAft>
            </a:pPr>
            <a:fld id="{CCCBE328-FF88-4BCA-983C-9D40C025B890}" type="datetime1">
              <a:rPr lang="en-US" smtClean="0">
                <a:latin typeface="Calibri"/>
                <a:ea typeface="+mn-ea"/>
              </a:rPr>
              <a:pPr defTabSz="457177" fontAlgn="auto" hangingPunct="1">
                <a:spcBef>
                  <a:spcPts val="0"/>
                </a:spcBef>
                <a:spcAft>
                  <a:spcPts val="0"/>
                </a:spcAft>
              </a:pPr>
              <a:t>2/18/20</a:t>
            </a:fld>
            <a:endParaRPr lang="en-US" dirty="0">
              <a:latin typeface="Calibri"/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7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7" fontAlgn="auto" hangingPunct="1">
              <a:spcBef>
                <a:spcPts val="0"/>
              </a:spcBef>
              <a:spcAft>
                <a:spcPts val="0"/>
              </a:spcAft>
            </a:pPr>
            <a:fld id="{4FE40B37-FED1-B049-8716-4CE6CE64350E}" type="slidenum">
              <a:rPr lang="en-US" smtClean="0">
                <a:latin typeface="Calibri"/>
                <a:ea typeface="+mn-ea"/>
              </a:rPr>
              <a:pPr defTabSz="457177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latin typeface="Calibri"/>
              <a:ea typeface="+mn-ea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198A300D-EF9A-47ED-BC07-90BB172E3DA9}"/>
              </a:ext>
            </a:extLst>
          </p:cNvPr>
          <p:cNvSpPr>
            <a:spLocks/>
          </p:cNvSpPr>
          <p:nvPr userDrawn="1"/>
        </p:nvSpPr>
        <p:spPr bwMode="auto">
          <a:xfrm>
            <a:off x="4114354" y="0"/>
            <a:ext cx="4572000" cy="304726"/>
          </a:xfrm>
          <a:prstGeom prst="rect">
            <a:avLst/>
          </a:prstGeom>
          <a:gradFill rotWithShape="0">
            <a:gsLst>
              <a:gs pos="0">
                <a:srgbClr val="DB091D"/>
              </a:gs>
              <a:gs pos="100000">
                <a:srgbClr val="FFFFFF"/>
              </a:gs>
            </a:gsLst>
            <a:lin ang="0"/>
          </a:gradFill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A208C5A-CAB5-4BBF-8BCF-312C598E787E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4114354" cy="304726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100000">
                <a:srgbClr val="DB091D"/>
              </a:gs>
            </a:gsLst>
            <a:lin ang="0"/>
          </a:gradFill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endParaRPr lang="en-US" dirty="0"/>
          </a:p>
        </p:txBody>
      </p:sp>
      <p:pic>
        <p:nvPicPr>
          <p:cNvPr id="7" name="Picture 3" descr="image1.jpg">
            <a:extLst>
              <a:ext uri="{FF2B5EF4-FFF2-40B4-BE49-F238E27FC236}">
                <a16:creationId xmlns:a16="http://schemas.microsoft.com/office/drawing/2014/main" id="{8F7AE7E3-8EFC-426E-89C8-0A056EF55C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2805" y="0"/>
            <a:ext cx="991195" cy="92199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6DB71E7B-F1BF-453A-B2E2-A6F3D5687FA8}"/>
              </a:ext>
            </a:extLst>
          </p:cNvPr>
          <p:cNvSpPr>
            <a:spLocks/>
          </p:cNvSpPr>
          <p:nvPr userDrawn="1"/>
        </p:nvSpPr>
        <p:spPr bwMode="auto">
          <a:xfrm>
            <a:off x="0" y="304726"/>
            <a:ext cx="304726" cy="6553274"/>
          </a:xfrm>
          <a:prstGeom prst="rect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381898"/>
      </p:ext>
    </p:extLst>
  </p:cSld>
  <p:clrMapOvr>
    <a:masterClrMapping/>
  </p:clrMapOvr>
  <p:transition spd="med" advClick="0"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7" fontAlgn="auto" hangingPunct="1">
              <a:spcBef>
                <a:spcPts val="0"/>
              </a:spcBef>
              <a:spcAft>
                <a:spcPts val="0"/>
              </a:spcAft>
            </a:pPr>
            <a:fld id="{111E3CC2-CC5A-4AA7-898D-8513E5D2F0DE}" type="datetime1">
              <a:rPr lang="en-US" smtClean="0">
                <a:latin typeface="Calibri"/>
                <a:ea typeface="+mn-ea"/>
              </a:rPr>
              <a:pPr defTabSz="457177" fontAlgn="auto" hangingPunct="1">
                <a:spcBef>
                  <a:spcPts val="0"/>
                </a:spcBef>
                <a:spcAft>
                  <a:spcPts val="0"/>
                </a:spcAft>
              </a:pPr>
              <a:t>2/18/20</a:t>
            </a:fld>
            <a:endParaRPr lang="en-US" dirty="0"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7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7" fontAlgn="auto" hangingPunct="1">
              <a:spcBef>
                <a:spcPts val="0"/>
              </a:spcBef>
              <a:spcAft>
                <a:spcPts val="0"/>
              </a:spcAft>
            </a:pPr>
            <a:fld id="{4FE40B37-FED1-B049-8716-4CE6CE64350E}" type="slidenum">
              <a:rPr lang="en-US" smtClean="0">
                <a:latin typeface="Calibri"/>
                <a:ea typeface="+mn-ea"/>
              </a:rPr>
              <a:pPr defTabSz="457177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41414537"/>
      </p:ext>
    </p:extLst>
  </p:cSld>
  <p:clrMapOvr>
    <a:masterClrMapping/>
  </p:clrMapOvr>
  <p:transition spd="med" advClick="0"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77" fontAlgn="auto" hangingPunct="1">
              <a:spcBef>
                <a:spcPts val="0"/>
              </a:spcBef>
              <a:spcAft>
                <a:spcPts val="0"/>
              </a:spcAft>
            </a:pPr>
            <a:fld id="{DB1C70A8-91D0-4466-B14B-DD24F9EB1BFB}" type="datetime1">
              <a:rPr lang="en-US" smtClean="0">
                <a:latin typeface="Calibri"/>
                <a:ea typeface="+mn-ea"/>
              </a:rPr>
              <a:pPr defTabSz="457177" fontAlgn="auto" hangingPunct="1">
                <a:spcBef>
                  <a:spcPts val="0"/>
                </a:spcBef>
                <a:spcAft>
                  <a:spcPts val="0"/>
                </a:spcAft>
              </a:pPr>
              <a:t>2/18/20</a:t>
            </a:fld>
            <a:endParaRPr lang="en-US" dirty="0"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7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77" fontAlgn="auto" hangingPunct="1">
              <a:spcBef>
                <a:spcPts val="0"/>
              </a:spcBef>
              <a:spcAft>
                <a:spcPts val="0"/>
              </a:spcAft>
            </a:pPr>
            <a:fld id="{4FE40B37-FED1-B049-8716-4CE6CE64350E}" type="slidenum">
              <a:rPr lang="en-US" smtClean="0">
                <a:latin typeface="Calibri"/>
                <a:ea typeface="+mn-ea"/>
              </a:rPr>
              <a:pPr defTabSz="457177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5589101"/>
      </p:ext>
    </p:extLst>
  </p:cSld>
  <p:clrMapOvr>
    <a:masterClrMapping/>
  </p:clrMapOvr>
  <p:transition spd="med" advClick="0"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3609"/>
            <a:ext cx="8229600" cy="7679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defTabSz="457177" fontAlgn="auto" hangingPunct="1">
              <a:spcBef>
                <a:spcPts val="0"/>
              </a:spcBef>
              <a:spcAft>
                <a:spcPts val="0"/>
              </a:spcAft>
            </a:pPr>
            <a:fld id="{6448AA9D-A1BD-482C-A71F-B996EA34EF3A}" type="datetime1">
              <a:rPr lang="en-US" smtClean="0">
                <a:latin typeface="Calibri"/>
                <a:ea typeface="+mn-ea"/>
              </a:rPr>
              <a:pPr defTabSz="457177" fontAlgn="auto" hangingPunct="1">
                <a:spcBef>
                  <a:spcPts val="0"/>
                </a:spcBef>
                <a:spcAft>
                  <a:spcPts val="0"/>
                </a:spcAft>
              </a:pPr>
              <a:t>2/18/20</a:t>
            </a:fld>
            <a:endParaRPr lang="en-US" dirty="0"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defTabSz="457177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 defTabSz="457177" fontAlgn="auto" hangingPunct="1">
              <a:spcBef>
                <a:spcPts val="0"/>
              </a:spcBef>
              <a:spcAft>
                <a:spcPts val="0"/>
              </a:spcAft>
            </a:pPr>
            <a:fld id="{4FE40B37-FED1-B049-8716-4CE6CE64350E}" type="slidenum">
              <a:rPr lang="en-US" smtClean="0">
                <a:latin typeface="Calibri"/>
                <a:ea typeface="+mn-ea"/>
              </a:rPr>
              <a:pPr defTabSz="457177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latin typeface="Calibri"/>
              <a:ea typeface="+mn-ea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EEC02891-67FB-42F6-9024-8CBEE3B5065D}"/>
              </a:ext>
            </a:extLst>
          </p:cNvPr>
          <p:cNvSpPr>
            <a:spLocks/>
          </p:cNvSpPr>
          <p:nvPr userDrawn="1"/>
        </p:nvSpPr>
        <p:spPr bwMode="auto">
          <a:xfrm>
            <a:off x="4114354" y="0"/>
            <a:ext cx="4572000" cy="304726"/>
          </a:xfrm>
          <a:prstGeom prst="rect">
            <a:avLst/>
          </a:prstGeom>
          <a:gradFill rotWithShape="0">
            <a:gsLst>
              <a:gs pos="0">
                <a:srgbClr val="DB091D"/>
              </a:gs>
              <a:gs pos="100000">
                <a:srgbClr val="FFFFFF"/>
              </a:gs>
            </a:gsLst>
            <a:lin ang="0"/>
          </a:gradFill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953F1686-F34E-40C2-8C67-9A4649296F0A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4114354" cy="304726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100000">
                <a:srgbClr val="DB091D"/>
              </a:gs>
            </a:gsLst>
            <a:lin ang="0"/>
          </a:gradFill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endParaRPr lang="en-US" dirty="0"/>
          </a:p>
        </p:txBody>
      </p:sp>
      <p:pic>
        <p:nvPicPr>
          <p:cNvPr id="10" name="Picture 3" descr="image1.jpg">
            <a:extLst>
              <a:ext uri="{FF2B5EF4-FFF2-40B4-BE49-F238E27FC236}">
                <a16:creationId xmlns:a16="http://schemas.microsoft.com/office/drawing/2014/main" id="{4519D5BF-B50F-46A3-9F3F-7E5CDCB40B7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2805" y="0"/>
            <a:ext cx="991195" cy="92199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D240B2F5-5F84-4BEB-8D91-046763699E31}"/>
              </a:ext>
            </a:extLst>
          </p:cNvPr>
          <p:cNvSpPr>
            <a:spLocks/>
          </p:cNvSpPr>
          <p:nvPr userDrawn="1"/>
        </p:nvSpPr>
        <p:spPr bwMode="auto">
          <a:xfrm>
            <a:off x="0" y="304726"/>
            <a:ext cx="304726" cy="6553274"/>
          </a:xfrm>
          <a:prstGeom prst="rect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9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</p:sldLayoutIdLst>
  <p:transition spd="med" advClick="0" advTm="5000"/>
  <p:hf sldNum="0" hdr="0" dt="0"/>
  <p:txStyles>
    <p:titleStyle>
      <a:lvl1pPr algn="l" defTabSz="457177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457177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defTabSz="457177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45717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457177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457177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17" Type="http://schemas.microsoft.com/office/2007/relationships/hdphoto" Target="../media/hdphoto8.wdp"/><Relationship Id="rId2" Type="http://schemas.openxmlformats.org/officeDocument/2006/relationships/image" Target="../media/image37.jpe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42.emf"/><Relationship Id="rId5" Type="http://schemas.openxmlformats.org/officeDocument/2006/relationships/image" Target="../media/image39.png"/><Relationship Id="rId15" Type="http://schemas.microsoft.com/office/2007/relationships/hdphoto" Target="../media/hdphoto7.wdp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41.png"/><Relationship Id="rId1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hyperlink" Target="http://www.aga.org/SiteCollectionDocuments/KnowledgeCenter/OpsEng/PipelineSafetyNews/2010/1004DPWHITEPAPER.PDF" TargetMode="Externa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17/06/relationships/model3d" Target="../media/model3d1.glb"/><Relationship Id="rId7" Type="http://schemas.microsoft.com/office/2017/06/relationships/model3d" Target="../media/model3d3.glb"/><Relationship Id="rId2" Type="http://schemas.openxmlformats.org/officeDocument/2006/relationships/hyperlink" Target="http://www.crossboresafety.org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microsoft.com/office/2017/06/relationships/model3d" Target="../media/model3d2.glb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video" Target="file:////Users/mbrucecanclaycom/Documents%20MHB/Cross%20Bore%20Safety%20Association/2020%20NASTT%20Presentation/Screen%20Recording%202020-01-05%20at%209.20.52%20PM.mov" TargetMode="External"/><Relationship Id="rId1" Type="http://schemas.microsoft.com/office/2007/relationships/media" Target="file:////Users/mbrucecanclaycom/Documents%20MHB/Cross%20Bore%20Safety%20Association/2020%20NASTT%20Presentation/Screen%20Recording%202020-01-05%20at%209.20.52%20PM.mov" TargetMode="External"/><Relationship Id="rId6" Type="http://schemas.openxmlformats.org/officeDocument/2006/relationships/hyperlink" Target="http://www.youtube.com/watch?v=jPAR-3YiSEM&amp;feature=youtu.be" TargetMode="External"/><Relationship Id="rId5" Type="http://schemas.openxmlformats.org/officeDocument/2006/relationships/hyperlink" Target="https://www.pse.com/safety/NaturalGasSafety/Pages/Blocked-Sewer.aspx" TargetMode="External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66FA8-7DFD-BA41-AC1B-CD9D60818D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001837"/>
          </a:xfrm>
        </p:spPr>
        <p:txBody>
          <a:bodyPr/>
          <a:lstStyle/>
          <a:p>
            <a:pPr lvl="0">
              <a:defRPr/>
            </a:pPr>
            <a:r>
              <a:rPr lang="en-US" sz="3200" b="1" dirty="0"/>
              <a:t>Leading Practices for Cross Bore Risk Reduction</a:t>
            </a:r>
            <a:endParaRPr lang="en-US" sz="32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73BB97-2A5F-B04A-B284-ED45D24849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962400"/>
            <a:ext cx="6400800" cy="1530077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sz="2800" dirty="0"/>
              <a:t>Gas Distribution Safety Focus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sz="2100" dirty="0"/>
              <a:t>By: Mark Bruce, President, Cross Bore Safety Association</a:t>
            </a:r>
          </a:p>
          <a:p>
            <a:pPr>
              <a:defRPr/>
            </a:pPr>
            <a:r>
              <a:rPr lang="en-US" sz="2100" dirty="0" err="1"/>
              <a:t>www.crossboresafety.org</a:t>
            </a:r>
            <a:endParaRPr lang="en-US" sz="21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16.jpg">
            <a:extLst>
              <a:ext uri="{FF2B5EF4-FFF2-40B4-BE49-F238E27FC236}">
                <a16:creationId xmlns:a16="http://schemas.microsoft.com/office/drawing/2014/main" id="{D7CC6F48-8650-42AC-843C-0F789E637F2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7" y="1673735"/>
            <a:ext cx="5089922" cy="3818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BF1B80-923C-46F9-A1D5-B0634F8081B2}"/>
              </a:ext>
            </a:extLst>
          </p:cNvPr>
          <p:cNvSpPr txBox="1"/>
          <p:nvPr/>
        </p:nvSpPr>
        <p:spPr>
          <a:xfrm>
            <a:off x="712241" y="3959710"/>
            <a:ext cx="2303859" cy="1015663"/>
          </a:xfrm>
          <a:prstGeom prst="rect">
            <a:avLst/>
          </a:prstGeom>
          <a:solidFill>
            <a:srgbClr val="D96B56">
              <a:alpha val="69804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/>
              <a:t>HDD Drill Head for fiber optics penetrates gas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F7D339-753C-4AF8-A28E-562231961FE8}"/>
              </a:ext>
            </a:extLst>
          </p:cNvPr>
          <p:cNvSpPr txBox="1"/>
          <p:nvPr/>
        </p:nvSpPr>
        <p:spPr>
          <a:xfrm>
            <a:off x="716262" y="5799399"/>
            <a:ext cx="2784175" cy="4001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/>
              <a:t>Sanitary Sewer 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58F674-356B-41B7-B5CB-043140068F5D}"/>
              </a:ext>
            </a:extLst>
          </p:cNvPr>
          <p:cNvSpPr txBox="1"/>
          <p:nvPr/>
        </p:nvSpPr>
        <p:spPr>
          <a:xfrm>
            <a:off x="714375" y="2390919"/>
            <a:ext cx="1462457" cy="400110"/>
          </a:xfrm>
          <a:prstGeom prst="rect">
            <a:avLst/>
          </a:prstGeom>
          <a:solidFill>
            <a:srgbClr val="FF93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/>
              <a:t>Gas Line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C886B94-739E-462D-8480-096F770FB588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2176832" y="2590974"/>
            <a:ext cx="2743426" cy="533982"/>
          </a:xfrm>
          <a:prstGeom prst="bentConnector3">
            <a:avLst>
              <a:gd name="adj1" fmla="val 100183"/>
            </a:avLst>
          </a:prstGeom>
          <a:ln w="60325">
            <a:solidFill>
              <a:srgbClr val="FF93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1E2B692-93CE-41F1-B785-F1B2DFB9A55A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3016100" y="3858887"/>
            <a:ext cx="1224106" cy="608655"/>
          </a:xfrm>
          <a:prstGeom prst="bentConnector3">
            <a:avLst>
              <a:gd name="adj1" fmla="val 98681"/>
            </a:avLst>
          </a:prstGeom>
          <a:ln w="69850">
            <a:solidFill>
              <a:srgbClr val="D96B56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D74EAE9-B0AD-4F10-A756-F241AF199BB9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3500437" y="4544491"/>
            <a:ext cx="3434122" cy="1454963"/>
          </a:xfrm>
          <a:prstGeom prst="bentConnector3">
            <a:avLst>
              <a:gd name="adj1" fmla="val 50000"/>
            </a:avLst>
          </a:prstGeom>
          <a:ln w="69850">
            <a:solidFill>
              <a:schemeClr val="accent3">
                <a:lumMod val="60000"/>
                <a:lumOff val="40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8">
            <a:extLst>
              <a:ext uri="{FF2B5EF4-FFF2-40B4-BE49-F238E27FC236}">
                <a16:creationId xmlns:a16="http://schemas.microsoft.com/office/drawing/2014/main" id="{85EF4E07-8EBE-413D-834B-4D83708F4572}"/>
              </a:ext>
            </a:extLst>
          </p:cNvPr>
          <p:cNvSpPr>
            <a:spLocks/>
          </p:cNvSpPr>
          <p:nvPr/>
        </p:nvSpPr>
        <p:spPr bwMode="auto">
          <a:xfrm>
            <a:off x="586159" y="304800"/>
            <a:ext cx="8090297" cy="1014597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lIns="62508" tIns="35719" rIns="62508" bIns="35719"/>
          <a:lstStyle/>
          <a:p>
            <a:pPr defTabSz="1300228">
              <a:lnSpc>
                <a:spcPct val="140000"/>
              </a:lnSpc>
              <a:defRPr/>
            </a:pPr>
            <a:r>
              <a:rPr lang="en-US" sz="2800" dirty="0">
                <a:cs typeface="Arial" pitchFamily="34" charset="0"/>
                <a:sym typeface="Arial" pitchFamily="34" charset="0"/>
              </a:rPr>
              <a:t>Class 2 Cross Bore – Immediate Explosion Risk </a:t>
            </a:r>
          </a:p>
          <a:p>
            <a:pPr defTabSz="1300228">
              <a:lnSpc>
                <a:spcPct val="140000"/>
              </a:lnSpc>
              <a:defRPr/>
            </a:pPr>
            <a:r>
              <a:rPr lang="en-US" sz="2800" dirty="0">
                <a:cs typeface="Arial" pitchFamily="34" charset="0"/>
                <a:sym typeface="Arial" pitchFamily="34" charset="0"/>
              </a:rPr>
              <a:t>Two Existing Utilities Intersected by Third Utility</a:t>
            </a:r>
            <a:endParaRPr lang="en-US" sz="2800" dirty="0">
              <a:cs typeface="Arial" pitchFamily="34" charset="0"/>
            </a:endParaRPr>
          </a:p>
        </p:txBody>
      </p: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14A6E2BD-0AE9-324B-B56B-FD804755EEC0}"/>
              </a:ext>
            </a:extLst>
          </p:cNvPr>
          <p:cNvCxnSpPr>
            <a:cxnSpLocks/>
          </p:cNvCxnSpPr>
          <p:nvPr/>
        </p:nvCxnSpPr>
        <p:spPr>
          <a:xfrm>
            <a:off x="4920258" y="3391197"/>
            <a:ext cx="2318742" cy="2177805"/>
          </a:xfrm>
          <a:prstGeom prst="bentConnector3">
            <a:avLst>
              <a:gd name="adj1" fmla="val 99738"/>
            </a:avLst>
          </a:prstGeom>
          <a:ln w="114300" cmpd="dbl">
            <a:solidFill>
              <a:srgbClr val="FF93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B7245666-8317-B245-8FFF-74960FAC2481}"/>
              </a:ext>
            </a:extLst>
          </p:cNvPr>
          <p:cNvSpPr txBox="1"/>
          <p:nvPr/>
        </p:nvSpPr>
        <p:spPr>
          <a:xfrm rot="16200000">
            <a:off x="7334081" y="3354879"/>
            <a:ext cx="3209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n-lt"/>
              </a:rPr>
              <a:t> </a:t>
            </a:r>
            <a:r>
              <a:rPr lang="en-US" sz="2400" b="1" dirty="0">
                <a:solidFill>
                  <a:srgbClr val="FF9300"/>
                </a:solidFill>
                <a:latin typeface="+mn-lt"/>
              </a:rPr>
              <a:t>←</a:t>
            </a:r>
            <a:r>
              <a:rPr lang="en-US" sz="2000" b="1" dirty="0">
                <a:solidFill>
                  <a:srgbClr val="FF9300"/>
                </a:solidFill>
                <a:latin typeface="+mn-lt"/>
              </a:rPr>
              <a:t> Gas Flows to House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56AF117-4EB0-494E-B34F-2623EC1DB0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7666" y="5610088"/>
            <a:ext cx="1828800" cy="130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078264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4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1EE3C73-591A-A442-8B85-D118728A1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chemeClr val="bg2">
                  <a:lumMod val="50000"/>
                </a:scheme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" name="Picture 6" descr="image17.jpg">
            <a:extLst>
              <a:ext uri="{FF2B5EF4-FFF2-40B4-BE49-F238E27FC236}">
                <a16:creationId xmlns:a16="http://schemas.microsoft.com/office/drawing/2014/main" id="{F6B023ED-88C9-1A45-BBDD-DA47A11F37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2768" y="2420888"/>
            <a:ext cx="3838473" cy="2878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id="{6BECC33A-7FD9-794E-899D-0A9195791C34}"/>
              </a:ext>
            </a:extLst>
          </p:cNvPr>
          <p:cNvSpPr>
            <a:spLocks/>
          </p:cNvSpPr>
          <p:nvPr/>
        </p:nvSpPr>
        <p:spPr bwMode="auto">
          <a:xfrm>
            <a:off x="500063" y="429816"/>
            <a:ext cx="7768828" cy="1017984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lIns="62508" tIns="35719" rIns="62508" bIns="35719"/>
          <a:lstStyle/>
          <a:p>
            <a:pPr defTabSz="410771">
              <a:defRPr/>
            </a:pPr>
            <a:r>
              <a:rPr lang="en-US" sz="2800" dirty="0">
                <a:cs typeface="Arial" pitchFamily="34" charset="0"/>
                <a:sym typeface="Arial" pitchFamily="34" charset="0"/>
              </a:rPr>
              <a:t>Cross Bore Explosion - Class 2 Cross Bore </a:t>
            </a:r>
          </a:p>
          <a:p>
            <a:pPr defTabSz="410771">
              <a:defRPr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  <a:sym typeface="Arial" pitchFamily="34" charset="0"/>
              </a:rPr>
              <a:t>  (see prior slide of this Class 2 cross bore)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6" name="Picture 9" descr="image19.jpg">
            <a:extLst>
              <a:ext uri="{FF2B5EF4-FFF2-40B4-BE49-F238E27FC236}">
                <a16:creationId xmlns:a16="http://schemas.microsoft.com/office/drawing/2014/main" id="{5D89DFA5-8471-5D44-BAB9-C4A5C28C87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796" y="1694583"/>
            <a:ext cx="3838473" cy="2820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B72E4B-9F37-894E-8C07-B1DD06164006}"/>
              </a:ext>
            </a:extLst>
          </p:cNvPr>
          <p:cNvSpPr txBox="1"/>
          <p:nvPr/>
        </p:nvSpPr>
        <p:spPr>
          <a:xfrm>
            <a:off x="1979712" y="4808249"/>
            <a:ext cx="2035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Before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380E93-95DB-BA4D-8656-DF4213958B59}"/>
              </a:ext>
            </a:extLst>
          </p:cNvPr>
          <p:cNvSpPr txBox="1"/>
          <p:nvPr/>
        </p:nvSpPr>
        <p:spPr>
          <a:xfrm>
            <a:off x="6556014" y="5517232"/>
            <a:ext cx="724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4030477563"/>
      </p:ext>
    </p:extLst>
  </p:cSld>
  <p:clrMapOvr>
    <a:masterClrMapping/>
  </p:clrMapOvr>
  <p:transition spd="med" advClick="0" advTm="5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5CE294-0B68-40C6-B919-7B03EC6FD0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0667" y="948165"/>
            <a:ext cx="4531814" cy="5863399"/>
          </a:xfrm>
          <a:prstGeom prst="rect">
            <a:avLst/>
          </a:prstGeom>
        </p:spPr>
      </p:pic>
      <p:sp>
        <p:nvSpPr>
          <p:cNvPr id="12296" name="Rectangle 7"/>
          <p:cNvSpPr>
            <a:spLocks/>
          </p:cNvSpPr>
          <p:nvPr/>
        </p:nvSpPr>
        <p:spPr bwMode="auto">
          <a:xfrm>
            <a:off x="500062" y="375047"/>
            <a:ext cx="7805738" cy="589359"/>
          </a:xfrm>
          <a:prstGeom prst="rect">
            <a:avLst/>
          </a:prstGeom>
          <a:noFill/>
          <a:ln w="28575">
            <a:noFill/>
            <a:miter lim="0"/>
            <a:headEnd/>
            <a:tailEnd/>
          </a:ln>
        </p:spPr>
        <p:txBody>
          <a:bodyPr lIns="89297" tIns="53578" rIns="89297" bIns="53578"/>
          <a:lstStyle/>
          <a:p>
            <a:pPr defTabSz="914190">
              <a:defRPr/>
            </a:pPr>
            <a:r>
              <a:rPr lang="en-US" sz="2800" dirty="0">
                <a:cs typeface="Arial" pitchFamily="34" charset="0"/>
                <a:sym typeface="Arial" pitchFamily="34" charset="0"/>
              </a:rPr>
              <a:t>Potential Cross Bore Crossings - Gas In Sewer</a:t>
            </a:r>
          </a:p>
          <a:p>
            <a:pPr defTabSz="914190">
              <a:defRPr/>
            </a:pPr>
            <a:br>
              <a:rPr lang="en-US" sz="2250" dirty="0">
                <a:cs typeface="Arial" pitchFamily="34" charset="0"/>
                <a:sym typeface="Arial" pitchFamily="34" charset="0"/>
              </a:rPr>
            </a:br>
            <a:br>
              <a:rPr lang="en-US" sz="2250" dirty="0">
                <a:cs typeface="Arial" pitchFamily="34" charset="0"/>
                <a:sym typeface="Arial" pitchFamily="34" charset="0"/>
              </a:rPr>
            </a:br>
            <a:r>
              <a:rPr lang="en-US" sz="2000" dirty="0">
                <a:latin typeface="Arial" pitchFamily="34" charset="0"/>
                <a:cs typeface="Arial" pitchFamily="34" charset="0"/>
                <a:sym typeface="Arial" pitchFamily="34" charset="0"/>
              </a:rPr>
              <a:t>Intersections Shown (16):</a:t>
            </a:r>
          </a:p>
          <a:p>
            <a:pPr marL="548640" lvl="1" indent="-548640" defTabSz="914190">
              <a:lnSpc>
                <a:spcPct val="13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itchFamily="34" charset="0"/>
                <a:cs typeface="Arial" pitchFamily="34" charset="0"/>
                <a:sym typeface="Arial" pitchFamily="34" charset="0"/>
              </a:rPr>
              <a:t>  Sanitary sewers</a:t>
            </a:r>
            <a:endParaRPr lang="en-US" sz="2000" dirty="0"/>
          </a:p>
          <a:p>
            <a:pPr marL="548640" lvl="1" indent="-522368" defTabSz="914190">
              <a:lnSpc>
                <a:spcPct val="15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itchFamily="34" charset="0"/>
                <a:cs typeface="Arial" pitchFamily="34" charset="0"/>
                <a:sym typeface="Arial" pitchFamily="34" charset="0"/>
              </a:rPr>
              <a:t>  Storm sewers</a:t>
            </a:r>
            <a:endParaRPr lang="en-US" sz="2000" dirty="0"/>
          </a:p>
          <a:p>
            <a:pPr marL="548640" lvl="1" indent="-522368" defTabSz="914190">
              <a:lnSpc>
                <a:spcPct val="15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itchFamily="34" charset="0"/>
                <a:cs typeface="Arial" pitchFamily="34" charset="0"/>
                <a:sym typeface="Arial" pitchFamily="34" charset="0"/>
              </a:rPr>
              <a:t>  Yard drains</a:t>
            </a:r>
            <a:endParaRPr lang="en-US" sz="2000" dirty="0">
              <a:cs typeface="Arial" pitchFamily="34" charset="0"/>
            </a:endParaRPr>
          </a:p>
          <a:p>
            <a:pPr marL="548640" lvl="1" indent="-522368" defTabSz="914190">
              <a:lnSpc>
                <a:spcPct val="15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itchFamily="34" charset="0"/>
                <a:cs typeface="Arial" pitchFamily="34" charset="0"/>
                <a:sym typeface="Arial" pitchFamily="34" charset="0"/>
              </a:rPr>
              <a:t>  Gutter drains</a:t>
            </a:r>
            <a:endParaRPr lang="en-US" sz="2000" dirty="0"/>
          </a:p>
          <a:p>
            <a:pPr marL="548640" lvl="1" indent="-522368" defTabSz="914190">
              <a:lnSpc>
                <a:spcPct val="15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itchFamily="34" charset="0"/>
                <a:cs typeface="Arial" pitchFamily="34" charset="0"/>
                <a:sym typeface="Arial" pitchFamily="34" charset="0"/>
              </a:rPr>
              <a:t>  Cleanouts</a:t>
            </a:r>
            <a:endParaRPr lang="en-US" sz="2000" dirty="0"/>
          </a:p>
          <a:p>
            <a:pPr marL="548640" lvl="1" indent="-522368" defTabSz="914190">
              <a:lnSpc>
                <a:spcPct val="15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itchFamily="34" charset="0"/>
                <a:cs typeface="Arial" pitchFamily="34" charset="0"/>
                <a:sym typeface="Arial" pitchFamily="34" charset="0"/>
              </a:rPr>
              <a:t>  Offset cleanouts</a:t>
            </a:r>
            <a:endParaRPr lang="en-US" sz="2000" dirty="0"/>
          </a:p>
          <a:p>
            <a:pPr marL="548640" lvl="1" indent="-522368" defTabSz="914190">
              <a:lnSpc>
                <a:spcPct val="15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itchFamily="34" charset="0"/>
                <a:cs typeface="Arial" pitchFamily="34" charset="0"/>
                <a:sym typeface="Arial" pitchFamily="34" charset="0"/>
              </a:rPr>
              <a:t>  Branched laterals</a:t>
            </a:r>
          </a:p>
          <a:p>
            <a:pPr defTabSz="914190">
              <a:lnSpc>
                <a:spcPct val="150000"/>
              </a:lnSpc>
              <a:buClr>
                <a:srgbClr val="000000"/>
              </a:buClr>
              <a:buSzPct val="100000"/>
              <a:defRPr/>
            </a:pPr>
            <a:endParaRPr lang="en-US" sz="1687" dirty="0">
              <a:solidFill>
                <a:srgbClr val="FF0000"/>
              </a:solidFill>
              <a:cs typeface="Arial" pitchFamily="34" charset="0"/>
              <a:sym typeface="Arial" pitchFamily="34" charset="0"/>
            </a:endParaRPr>
          </a:p>
          <a:p>
            <a:pPr defTabSz="914190">
              <a:lnSpc>
                <a:spcPct val="150000"/>
              </a:lnSpc>
              <a:buClr>
                <a:srgbClr val="000000"/>
              </a:buClr>
              <a:buSzPct val="100000"/>
              <a:defRPr/>
            </a:pPr>
            <a:endParaRPr lang="en-US" sz="1687" dirty="0">
              <a:solidFill>
                <a:srgbClr val="FF0000"/>
              </a:solidFill>
              <a:cs typeface="Arial" pitchFamily="34" charset="0"/>
              <a:sym typeface="Arial" pitchFamily="34" charset="0"/>
            </a:endParaRPr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D0D3FEE5-3F3E-C94A-9915-72F81B82EDED}"/>
              </a:ext>
            </a:extLst>
          </p:cNvPr>
          <p:cNvSpPr/>
          <p:nvPr/>
        </p:nvSpPr>
        <p:spPr>
          <a:xfrm>
            <a:off x="4973525" y="6054328"/>
            <a:ext cx="160734" cy="107156"/>
          </a:xfrm>
          <a:prstGeom prst="triangle">
            <a:avLst/>
          </a:prstGeom>
          <a:noFill/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D3C88F4D-CCDF-464F-9E5D-AD765451FA5D}"/>
              </a:ext>
            </a:extLst>
          </p:cNvPr>
          <p:cNvSpPr/>
          <p:nvPr/>
        </p:nvSpPr>
        <p:spPr>
          <a:xfrm>
            <a:off x="4973525" y="4554141"/>
            <a:ext cx="160734" cy="107156"/>
          </a:xfrm>
          <a:prstGeom prst="triangle">
            <a:avLst/>
          </a:prstGeom>
          <a:noFill/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45E2EF43-3CAD-1A40-87B9-0E4371161E56}"/>
              </a:ext>
            </a:extLst>
          </p:cNvPr>
          <p:cNvSpPr/>
          <p:nvPr/>
        </p:nvSpPr>
        <p:spPr>
          <a:xfrm>
            <a:off x="678878" y="5517232"/>
            <a:ext cx="220714" cy="216024"/>
          </a:xfrm>
          <a:prstGeom prst="triangle">
            <a:avLst/>
          </a:prstGeom>
          <a:solidFill>
            <a:srgbClr val="C3D59B"/>
          </a:solidFill>
          <a:ln w="50800"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61D459-276D-BE41-B2EB-65409CB499CE}"/>
              </a:ext>
            </a:extLst>
          </p:cNvPr>
          <p:cNvSpPr txBox="1"/>
          <p:nvPr/>
        </p:nvSpPr>
        <p:spPr>
          <a:xfrm>
            <a:off x="971600" y="5446965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Potential Intersection of Sanitary Sewer and Gas</a:t>
            </a:r>
          </a:p>
        </p:txBody>
      </p:sp>
    </p:spTree>
    <p:extLst>
      <p:ext uri="{BB962C8B-B14F-4D97-AF65-F5344CB8AC3E}">
        <p14:creationId xmlns:p14="http://schemas.microsoft.com/office/powerpoint/2010/main" val="4070223202"/>
      </p:ext>
    </p:extLst>
  </p:cSld>
  <p:clrMapOvr>
    <a:masterClrMapping/>
  </p:clrMapOvr>
  <p:transition spd="med" advClick="0" advTm="5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E98CC1F0-FBCF-4942-9447-20CDB5F78CCD}"/>
              </a:ext>
            </a:extLst>
          </p:cNvPr>
          <p:cNvSpPr txBox="1">
            <a:spLocks noChangeArrowheads="1"/>
          </p:cNvSpPr>
          <p:nvPr/>
        </p:nvSpPr>
        <p:spPr>
          <a:xfrm>
            <a:off x="500062" y="306182"/>
            <a:ext cx="8643938" cy="642540"/>
          </a:xfrm>
          <a:prstGeom prst="rect">
            <a:avLst/>
          </a:prstGeom>
        </p:spPr>
        <p:txBody>
          <a:bodyPr vert="horz" lIns="89297" tIns="53578" rIns="89297" bIns="53578" rtlCol="0" anchor="ctr">
            <a:noAutofit/>
          </a:bodyPr>
          <a:lstStyle>
            <a:lvl1pPr algn="l" defTabSz="650230" rtl="0" eaLnBrk="1" latinLnBrk="0" hangingPunct="1">
              <a:spcBef>
                <a:spcPct val="0"/>
              </a:spcBef>
              <a:buNone/>
              <a:defRPr sz="51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190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latin typeface="Arial" pitchFamily="34" charset="0"/>
                <a:cs typeface="Arial" pitchFamily="34" charset="0"/>
                <a:sym typeface="Arial" pitchFamily="34" charset="0"/>
              </a:rPr>
              <a:t>Estimated Quantity of Cross Bores 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C3558EE-1038-46CB-B705-AFB1732051B2}"/>
              </a:ext>
            </a:extLst>
          </p:cNvPr>
          <p:cNvSpPr>
            <a:spLocks/>
          </p:cNvSpPr>
          <p:nvPr/>
        </p:nvSpPr>
        <p:spPr bwMode="auto">
          <a:xfrm>
            <a:off x="417516" y="1412776"/>
            <a:ext cx="8643938" cy="4500563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lIns="89297" tIns="53578" rIns="89297" bIns="53578"/>
          <a:lstStyle/>
          <a:p>
            <a:pPr marL="360032" indent="-321473">
              <a:lnSpc>
                <a:spcPct val="114000"/>
              </a:lnSpc>
              <a:spcBef>
                <a:spcPts val="844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cs typeface="Arial" pitchFamily="34" charset="0"/>
                <a:sym typeface="Arial" pitchFamily="34" charset="0"/>
              </a:rPr>
              <a:t>Gas Cross Bores in Sewers </a:t>
            </a:r>
            <a:r>
              <a:rPr lang="fr-FR" sz="2000" b="1" dirty="0">
                <a:cs typeface="Arial" pitchFamily="34" charset="0"/>
              </a:rPr>
              <a:t>≅</a:t>
            </a:r>
            <a:r>
              <a:rPr lang="en-US" sz="2000" b="1" dirty="0">
                <a:cs typeface="Arial" pitchFamily="34" charset="0"/>
                <a:sym typeface="Arial" pitchFamily="34" charset="0"/>
              </a:rPr>
              <a:t> 0.4 per mainline mile</a:t>
            </a:r>
          </a:p>
          <a:p>
            <a:pPr marL="360032" indent="-321473">
              <a:lnSpc>
                <a:spcPct val="114000"/>
              </a:lnSpc>
              <a:spcBef>
                <a:spcPts val="844"/>
              </a:spcBef>
              <a:buFont typeface="Arial" panose="020B0604020202020204" pitchFamily="34" charset="0"/>
              <a:buChar char="•"/>
            </a:pPr>
            <a:r>
              <a:rPr lang="fr-FR" sz="2000" b="1" dirty="0">
                <a:cs typeface="Arial" pitchFamily="34" charset="0"/>
              </a:rPr>
              <a:t>Total </a:t>
            </a:r>
            <a:r>
              <a:rPr lang="fr-FR" sz="2000" b="1" dirty="0" err="1">
                <a:cs typeface="Arial" pitchFamily="34" charset="0"/>
              </a:rPr>
              <a:t>Estimated</a:t>
            </a:r>
            <a:r>
              <a:rPr lang="fr-FR" sz="2000" b="1" dirty="0">
                <a:cs typeface="Arial" pitchFamily="34" charset="0"/>
              </a:rPr>
              <a:t> ≅ 300,000, U.S. &amp; CA, open trench </a:t>
            </a:r>
            <a:r>
              <a:rPr lang="fr-FR" sz="2000" b="1" dirty="0" err="1">
                <a:cs typeface="Arial" pitchFamily="34" charset="0"/>
              </a:rPr>
              <a:t>reduces</a:t>
            </a:r>
            <a:r>
              <a:rPr lang="fr-FR" sz="2000" b="1" dirty="0">
                <a:cs typeface="Arial" pitchFamily="34" charset="0"/>
              </a:rPr>
              <a:t> </a:t>
            </a:r>
            <a:r>
              <a:rPr lang="fr-FR" sz="2000" b="1" dirty="0" err="1">
                <a:cs typeface="Arial" pitchFamily="34" charset="0"/>
              </a:rPr>
              <a:t>risk</a:t>
            </a:r>
            <a:endParaRPr lang="en-US" sz="2000" dirty="0">
              <a:cs typeface="Arial" pitchFamily="34" charset="0"/>
            </a:endParaRPr>
          </a:p>
          <a:p>
            <a:pPr marL="360032" indent="-321473">
              <a:lnSpc>
                <a:spcPct val="114000"/>
              </a:lnSpc>
              <a:spcBef>
                <a:spcPts val="844"/>
              </a:spcBef>
              <a:buFont typeface="Arial" panose="020B0604020202020204" pitchFamily="34" charset="0"/>
              <a:buChar char="•"/>
            </a:pPr>
            <a:r>
              <a:rPr lang="fr-FR" sz="2000" dirty="0">
                <a:latin typeface="Arial" pitchFamily="34" charset="0"/>
                <a:cs typeface="Arial" pitchFamily="34" charset="0"/>
              </a:rPr>
              <a:t>Cross bore risk occurs </a:t>
            </a:r>
            <a:r>
              <a:rPr lang="fr-FR" sz="2000" u="sng" dirty="0">
                <a:latin typeface="Arial" pitchFamily="34" charset="0"/>
                <a:cs typeface="Arial" pitchFamily="34" charset="0"/>
              </a:rPr>
              <a:t>only</a:t>
            </a:r>
            <a:r>
              <a:rPr lang="fr-FR" sz="2000" dirty="0">
                <a:latin typeface="Arial" pitchFamily="34" charset="0"/>
                <a:cs typeface="Arial" pitchFamily="34" charset="0"/>
              </a:rPr>
              <a:t> with </a:t>
            </a:r>
            <a:r>
              <a:rPr lang="fr-FR" sz="2000" dirty="0" err="1">
                <a:latin typeface="Arial" pitchFamily="34" charset="0"/>
                <a:cs typeface="Arial" pitchFamily="34" charset="0"/>
              </a:rPr>
              <a:t>trenchless</a:t>
            </a:r>
            <a:r>
              <a:rPr lang="fr-FR" sz="2000" dirty="0">
                <a:latin typeface="Arial" pitchFamily="34" charset="0"/>
                <a:cs typeface="Arial" pitchFamily="34" charset="0"/>
              </a:rPr>
              <a:t> installations</a:t>
            </a:r>
          </a:p>
          <a:p>
            <a:pPr marL="360032" indent="-321473">
              <a:lnSpc>
                <a:spcPct val="114000"/>
              </a:lnSpc>
              <a:spcBef>
                <a:spcPts val="844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Approximately</a:t>
            </a:r>
            <a:r>
              <a:rPr lang="fr-FR" sz="2000" dirty="0">
                <a:latin typeface="Arial" pitchFamily="34" charset="0"/>
                <a:cs typeface="Arial" pitchFamily="34" charset="0"/>
              </a:rPr>
              <a:t> &gt;70% of </a:t>
            </a:r>
            <a:r>
              <a:rPr lang="fr-FR" sz="2000" dirty="0" err="1">
                <a:latin typeface="Arial" pitchFamily="34" charset="0"/>
                <a:cs typeface="Arial" pitchFamily="34" charset="0"/>
              </a:rPr>
              <a:t>identified</a:t>
            </a:r>
            <a:r>
              <a:rPr lang="fr-FR" sz="2000" dirty="0">
                <a:latin typeface="Arial" pitchFamily="34" charset="0"/>
                <a:cs typeface="Arial" pitchFamily="34" charset="0"/>
              </a:rPr>
              <a:t> gas cross bores are of </a:t>
            </a:r>
            <a:r>
              <a:rPr lang="fr-FR" sz="2000" dirty="0" err="1">
                <a:latin typeface="Arial" pitchFamily="34" charset="0"/>
                <a:cs typeface="Arial" pitchFamily="34" charset="0"/>
              </a:rPr>
              <a:t>sewer</a:t>
            </a:r>
            <a:r>
              <a:rPr lang="fr-F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2000" dirty="0" err="1">
                <a:latin typeface="Arial" pitchFamily="34" charset="0"/>
                <a:cs typeface="Arial" pitchFamily="34" charset="0"/>
              </a:rPr>
              <a:t>laterals</a:t>
            </a:r>
            <a:r>
              <a:rPr lang="fr-F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2000" dirty="0" err="1">
                <a:cs typeface="Arial" pitchFamily="34" charset="0"/>
              </a:rPr>
              <a:t>based</a:t>
            </a:r>
            <a:r>
              <a:rPr lang="fr-FR" sz="2000" dirty="0">
                <a:cs typeface="Arial" pitchFamily="34" charset="0"/>
              </a:rPr>
              <a:t> on</a:t>
            </a:r>
            <a:r>
              <a:rPr lang="fr-F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2000" dirty="0" err="1">
                <a:latin typeface="Arial" pitchFamily="34" charset="0"/>
                <a:cs typeface="Arial" pitchFamily="34" charset="0"/>
              </a:rPr>
              <a:t>many</a:t>
            </a:r>
            <a:r>
              <a:rPr lang="fr-F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2000" dirty="0" err="1">
                <a:latin typeface="Arial" pitchFamily="34" charset="0"/>
                <a:cs typeface="Arial" pitchFamily="34" charset="0"/>
              </a:rPr>
              <a:t>projects</a:t>
            </a:r>
            <a:r>
              <a:rPr lang="fr-FR" sz="2000" dirty="0">
                <a:latin typeface="Arial" pitchFamily="34" charset="0"/>
                <a:cs typeface="Arial" pitchFamily="34" charset="0"/>
              </a:rPr>
              <a:t>, but </a:t>
            </a:r>
            <a:r>
              <a:rPr lang="fr-FR" sz="2000" dirty="0" err="1">
                <a:latin typeface="Arial" pitchFamily="34" charset="0"/>
                <a:cs typeface="Arial" pitchFamily="34" charset="0"/>
              </a:rPr>
              <a:t>percentage</a:t>
            </a:r>
            <a:r>
              <a:rPr lang="fr-F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2000" dirty="0" err="1">
                <a:latin typeface="Arial" pitchFamily="34" charset="0"/>
                <a:cs typeface="Arial" pitchFamily="34" charset="0"/>
              </a:rPr>
              <a:t>can</a:t>
            </a:r>
            <a:r>
              <a:rPr lang="fr-F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2000" dirty="0" err="1">
                <a:latin typeface="Arial" pitchFamily="34" charset="0"/>
                <a:cs typeface="Arial" pitchFamily="34" charset="0"/>
              </a:rPr>
              <a:t>be</a:t>
            </a:r>
            <a:r>
              <a:rPr lang="fr-F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2000" dirty="0" err="1">
                <a:latin typeface="Arial" pitchFamily="34" charset="0"/>
                <a:cs typeface="Arial" pitchFamily="34" charset="0"/>
              </a:rPr>
              <a:t>highly</a:t>
            </a:r>
            <a:r>
              <a:rPr lang="fr-FR" sz="2000" dirty="0">
                <a:latin typeface="Arial" pitchFamily="34" charset="0"/>
                <a:cs typeface="Arial" pitchFamily="34" charset="0"/>
              </a:rPr>
              <a:t> variable</a:t>
            </a:r>
          </a:p>
          <a:p>
            <a:pPr marL="360032" indent="-321457">
              <a:lnSpc>
                <a:spcPct val="114000"/>
              </a:lnSpc>
              <a:spcBef>
                <a:spcPts val="844"/>
              </a:spcBef>
              <a:buFont typeface="Arial" panose="020B0604020202020204" pitchFamily="34" charset="0"/>
              <a:buChar char="•"/>
            </a:pPr>
            <a:r>
              <a:rPr lang="fr-FR" sz="2000" dirty="0" err="1">
                <a:latin typeface="Arial" pitchFamily="34" charset="0"/>
                <a:cs typeface="Arial" pitchFamily="34" charset="0"/>
              </a:rPr>
              <a:t>Gas</a:t>
            </a:r>
            <a:r>
              <a:rPr lang="fr-FR" sz="2000" dirty="0">
                <a:latin typeface="Arial" pitchFamily="34" charset="0"/>
                <a:cs typeface="Arial" pitchFamily="34" charset="0"/>
              </a:rPr>
              <a:t> pipelines, U.S. (2019)  			         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2,558,000</a:t>
            </a:r>
            <a:r>
              <a:rPr lang="fr-FR" sz="2000" dirty="0">
                <a:cs typeface="Arial" pitchFamily="34" charset="0"/>
              </a:rPr>
              <a:t> miles </a:t>
            </a:r>
            <a:r>
              <a:rPr lang="fr-FR" sz="2400" dirty="0">
                <a:cs typeface="Arial" pitchFamily="34" charset="0"/>
              </a:rPr>
              <a:t>*</a:t>
            </a:r>
            <a:r>
              <a:rPr lang="fr-FR" sz="2000" dirty="0">
                <a:cs typeface="Arial" pitchFamily="34" charset="0"/>
              </a:rPr>
              <a:t> </a:t>
            </a:r>
            <a:endParaRPr lang="fr-FR" sz="2000" dirty="0">
              <a:latin typeface="Arial" pitchFamily="34" charset="0"/>
              <a:cs typeface="Arial" pitchFamily="34" charset="0"/>
            </a:endParaRPr>
          </a:p>
          <a:p>
            <a:pPr marL="817232" lvl="1" indent="-321457">
              <a:lnSpc>
                <a:spcPct val="114000"/>
              </a:lnSpc>
              <a:spcBef>
                <a:spcPts val="844"/>
              </a:spcBef>
              <a:buFont typeface="Arial" panose="020B0604020202020204" pitchFamily="34" charset="0"/>
              <a:buChar char="•"/>
            </a:pPr>
            <a:r>
              <a:rPr lang="fr-FR" sz="2000" dirty="0">
                <a:cs typeface="Arial" pitchFamily="34" charset="0"/>
              </a:rPr>
              <a:t>Transmission, U.S.				301,000 miles </a:t>
            </a:r>
            <a:r>
              <a:rPr lang="fr-FR" sz="2400" dirty="0">
                <a:cs typeface="Arial" pitchFamily="34" charset="0"/>
              </a:rPr>
              <a:t>*</a:t>
            </a:r>
            <a:endParaRPr lang="fr-FR" sz="2000" dirty="0">
              <a:latin typeface="Arial" pitchFamily="34" charset="0"/>
              <a:cs typeface="Arial" pitchFamily="34" charset="0"/>
            </a:endParaRPr>
          </a:p>
          <a:p>
            <a:pPr marL="817232" lvl="1" indent="-321457">
              <a:lnSpc>
                <a:spcPct val="114000"/>
              </a:lnSpc>
              <a:spcBef>
                <a:spcPts val="844"/>
              </a:spcBef>
              <a:buFont typeface="Arial" panose="020B0604020202020204" pitchFamily="34" charset="0"/>
              <a:buChar char="•"/>
            </a:pPr>
            <a:r>
              <a:rPr lang="fr-FR" sz="2000" b="1" dirty="0">
                <a:latin typeface="Arial" pitchFamily="34" charset="0"/>
                <a:cs typeface="Arial" pitchFamily="34" charset="0"/>
              </a:rPr>
              <a:t>Distribution, U.S.			          1,307,000 miles </a:t>
            </a:r>
            <a:r>
              <a:rPr lang="fr-FR" sz="2400" dirty="0">
                <a:cs typeface="Arial" pitchFamily="34" charset="0"/>
              </a:rPr>
              <a:t>*</a:t>
            </a:r>
            <a:endParaRPr lang="fr-FR" sz="2000" b="1" dirty="0">
              <a:latin typeface="Arial" pitchFamily="34" charset="0"/>
              <a:cs typeface="Arial" pitchFamily="34" charset="0"/>
            </a:endParaRPr>
          </a:p>
          <a:p>
            <a:pPr marL="817232" lvl="1" indent="-321457">
              <a:lnSpc>
                <a:spcPct val="114000"/>
              </a:lnSpc>
              <a:spcBef>
                <a:spcPts val="844"/>
              </a:spcBef>
              <a:buFont typeface="Arial" panose="020B0604020202020204" pitchFamily="34" charset="0"/>
              <a:buChar char="•"/>
            </a:pPr>
            <a:r>
              <a:rPr lang="fr-FR" sz="2000" b="1" dirty="0" err="1">
                <a:latin typeface="Arial" pitchFamily="34" charset="0"/>
                <a:cs typeface="Arial" pitchFamily="34" charset="0"/>
              </a:rPr>
              <a:t>Gas</a:t>
            </a:r>
            <a:r>
              <a:rPr lang="fr-FR" sz="2000" b="1" dirty="0">
                <a:latin typeface="Arial" pitchFamily="34" charset="0"/>
                <a:cs typeface="Arial" pitchFamily="34" charset="0"/>
              </a:rPr>
              <a:t> Services, U.S.				922,500 miles </a:t>
            </a:r>
            <a:r>
              <a:rPr lang="fr-FR" sz="2400" dirty="0">
                <a:cs typeface="Arial" pitchFamily="34" charset="0"/>
              </a:rPr>
              <a:t>*</a:t>
            </a:r>
            <a:br>
              <a:rPr lang="fr-FR" sz="2000" dirty="0">
                <a:latin typeface="Arial" pitchFamily="34" charset="0"/>
                <a:cs typeface="Arial" pitchFamily="34" charset="0"/>
              </a:rPr>
            </a:br>
            <a:endParaRPr lang="fr-FR" sz="2000" dirty="0">
              <a:latin typeface="Arial" pitchFamily="34" charset="0"/>
              <a:cs typeface="Arial" pitchFamily="34" charset="0"/>
            </a:endParaRPr>
          </a:p>
          <a:p>
            <a:pPr marL="38575">
              <a:lnSpc>
                <a:spcPct val="114000"/>
              </a:lnSpc>
              <a:spcBef>
                <a:spcPts val="844"/>
              </a:spcBef>
            </a:pPr>
            <a:r>
              <a:rPr lang="fr-FR" sz="2400" dirty="0">
                <a:cs typeface="Arial" pitchFamily="34" charset="0"/>
              </a:rPr>
              <a:t>*</a:t>
            </a:r>
            <a:r>
              <a:rPr lang="fr-FR" sz="1687" dirty="0">
                <a:cs typeface="Arial" pitchFamily="34" charset="0"/>
              </a:rPr>
              <a:t> U.S. </a:t>
            </a:r>
            <a:r>
              <a:rPr lang="fr-FR" sz="1687" dirty="0" err="1">
                <a:cs typeface="Arial" pitchFamily="34" charset="0"/>
              </a:rPr>
              <a:t>Department</a:t>
            </a:r>
            <a:r>
              <a:rPr lang="fr-FR" sz="1687" dirty="0">
                <a:cs typeface="Arial" pitchFamily="34" charset="0"/>
              </a:rPr>
              <a:t> of Transportation (U.S. </a:t>
            </a:r>
            <a:r>
              <a:rPr lang="fr-FR" sz="1687" dirty="0" err="1">
                <a:cs typeface="Arial" pitchFamily="34" charset="0"/>
              </a:rPr>
              <a:t>only</a:t>
            </a:r>
            <a:r>
              <a:rPr lang="fr-FR" sz="1687" dirty="0">
                <a:cs typeface="Arial" pitchFamily="34" charset="0"/>
              </a:rPr>
              <a:t>)</a:t>
            </a:r>
            <a:br>
              <a:rPr lang="fr-FR" sz="1687" dirty="0">
                <a:cs typeface="Arial" pitchFamily="34" charset="0"/>
              </a:rPr>
            </a:br>
            <a:r>
              <a:rPr lang="fr-FR" sz="2250" dirty="0">
                <a:cs typeface="Arial" pitchFamily="34" charset="0"/>
              </a:rPr>
              <a:t> </a:t>
            </a:r>
          </a:p>
          <a:p>
            <a:pPr algn="l">
              <a:lnSpc>
                <a:spcPct val="150000"/>
              </a:lnSpc>
            </a:pPr>
            <a:r>
              <a:rPr lang="fr-FR" sz="2250" b="1" dirty="0">
                <a:cs typeface="Arial" pitchFamily="34" charset="0"/>
              </a:rPr>
              <a:t>	</a:t>
            </a:r>
            <a:endParaRPr lang="fr-FR" sz="225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806515"/>
      </p:ext>
    </p:extLst>
  </p:cSld>
  <p:clrMapOvr>
    <a:masterClrMapping/>
  </p:clrMapOvr>
  <p:transition spd="med" advClick="0" advTm="5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Rectangle 6"/>
          <p:cNvSpPr>
            <a:spLocks/>
          </p:cNvSpPr>
          <p:nvPr/>
        </p:nvSpPr>
        <p:spPr bwMode="auto">
          <a:xfrm>
            <a:off x="611560" y="1700808"/>
            <a:ext cx="6125021" cy="4607719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lIns="89297" tIns="53578" rIns="89297" bIns="53578"/>
          <a:lstStyle/>
          <a:p>
            <a:pPr marL="548640" indent="-548640" defTabSz="914190">
              <a:lnSpc>
                <a:spcPct val="13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Helvetica Light" charset="0"/>
              <a:buChar char="•"/>
              <a:defRPr/>
            </a:pPr>
            <a:r>
              <a:rPr lang="en-US" sz="2000" dirty="0">
                <a:latin typeface="Arial" pitchFamily="34" charset="0"/>
                <a:cs typeface="Arial" pitchFamily="34" charset="0"/>
                <a:sym typeface="Arial" pitchFamily="34" charset="0"/>
              </a:rPr>
              <a:t>Prevents injuries and damages</a:t>
            </a:r>
          </a:p>
          <a:p>
            <a:pPr marL="548640" indent="-548640" defTabSz="914190">
              <a:lnSpc>
                <a:spcPct val="13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Helvetica Light" charset="0"/>
              <a:buChar char="•"/>
              <a:defRPr/>
            </a:pPr>
            <a:r>
              <a:rPr lang="en-US" sz="2000" dirty="0">
                <a:latin typeface="Arial" pitchFamily="34" charset="0"/>
                <a:cs typeface="Arial" pitchFamily="34" charset="0"/>
                <a:sym typeface="Arial" pitchFamily="34" charset="0"/>
              </a:rPr>
              <a:t>Meets regulatory requirements, DIMP</a:t>
            </a:r>
          </a:p>
          <a:p>
            <a:pPr marL="548640" indent="-548640" defTabSz="914190">
              <a:lnSpc>
                <a:spcPct val="13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Helvetica Light" charset="0"/>
              <a:buChar char="•"/>
              <a:defRPr/>
            </a:pPr>
            <a:r>
              <a:rPr lang="en-US" sz="2000" dirty="0">
                <a:latin typeface="Arial" pitchFamily="34" charset="0"/>
                <a:cs typeface="Arial" pitchFamily="34" charset="0"/>
                <a:sym typeface="Arial" pitchFamily="34" charset="0"/>
              </a:rPr>
              <a:t>Higher confidence the gas utility is safe, encouraging continued demand from customers</a:t>
            </a:r>
          </a:p>
          <a:p>
            <a:pPr marL="548640" indent="-548640" defTabSz="914190">
              <a:lnSpc>
                <a:spcPct val="13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Helvetica Light" charset="0"/>
              <a:buChar char="•"/>
              <a:defRPr/>
            </a:pPr>
            <a:r>
              <a:rPr lang="en-US" sz="2000" dirty="0">
                <a:latin typeface="Arial" pitchFamily="34" charset="0"/>
                <a:cs typeface="Arial" pitchFamily="34" charset="0"/>
                <a:sym typeface="Arial" pitchFamily="34" charset="0"/>
              </a:rPr>
              <a:t>Cost Effective, verification vs. damages and related costs </a:t>
            </a:r>
          </a:p>
          <a:p>
            <a:pPr marL="548640" indent="-548640" defTabSz="914190">
              <a:lnSpc>
                <a:spcPct val="13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Helvetica Light" charset="0"/>
              <a:buChar char="•"/>
              <a:defRPr/>
            </a:pPr>
            <a:r>
              <a:rPr lang="en-US" sz="2000" dirty="0">
                <a:latin typeface="Arial" pitchFamily="34" charset="0"/>
                <a:cs typeface="Arial" pitchFamily="34" charset="0"/>
                <a:sym typeface="Arial" pitchFamily="34" charset="0"/>
              </a:rPr>
              <a:t>Protects the utility enterprise value from unplanned incidents and costs not in the rate base</a:t>
            </a:r>
          </a:p>
          <a:p>
            <a:pPr defTabSz="914190">
              <a:lnSpc>
                <a:spcPct val="130000"/>
              </a:lnSpc>
              <a:spcBef>
                <a:spcPts val="492"/>
              </a:spcBef>
              <a:buClr>
                <a:srgbClr val="000000"/>
              </a:buClr>
              <a:buSzPct val="100000"/>
              <a:defRPr/>
            </a:pPr>
            <a:endParaRPr lang="en-US" dirty="0"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marL="464350" indent="-464350" defTabSz="914190">
              <a:lnSpc>
                <a:spcPct val="130000"/>
              </a:lnSpc>
              <a:spcBef>
                <a:spcPts val="492"/>
              </a:spcBef>
              <a:buClr>
                <a:srgbClr val="000000"/>
              </a:buClr>
              <a:buSzPct val="100000"/>
              <a:buFont typeface="Helvetica Light" charset="0"/>
              <a:buChar char="•"/>
              <a:defRPr/>
            </a:pPr>
            <a:endParaRPr lang="en-US" sz="1969" dirty="0">
              <a:cs typeface="Arial" pitchFamily="34" charset="0"/>
              <a:sym typeface="Arial" pitchFamily="34" charset="0"/>
            </a:endParaRPr>
          </a:p>
        </p:txBody>
      </p:sp>
      <p:sp>
        <p:nvSpPr>
          <p:cNvPr id="13320" name="Rectangle 7"/>
          <p:cNvSpPr>
            <a:spLocks/>
          </p:cNvSpPr>
          <p:nvPr/>
        </p:nvSpPr>
        <p:spPr bwMode="auto">
          <a:xfrm>
            <a:off x="500064" y="371597"/>
            <a:ext cx="7123658" cy="112859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lIns="89297" tIns="53578" rIns="89297" bIns="53578"/>
          <a:lstStyle/>
          <a:p>
            <a:pPr defTabSz="914190">
              <a:defRPr/>
            </a:pPr>
            <a:r>
              <a:rPr lang="en-US" sz="2800" dirty="0">
                <a:cs typeface="Arial" pitchFamily="34" charset="0"/>
                <a:sym typeface="Arial" pitchFamily="34" charset="0"/>
              </a:rPr>
              <a:t>Benefits of Cross Bore Risk Reduction Efforts</a:t>
            </a:r>
          </a:p>
          <a:p>
            <a:pPr defTabSz="914190">
              <a:defRPr/>
            </a:pPr>
            <a:endParaRPr lang="en-US" sz="3375" dirty="0">
              <a:cs typeface="Arial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072949"/>
      </p:ext>
    </p:extLst>
  </p:cSld>
  <p:clrMapOvr>
    <a:masterClrMapping/>
  </p:clrMapOvr>
  <p:transition spd="med" advClick="0" advTm="5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9E8A95B-D766-AF4A-88E7-D6E1DE217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</a:pPr>
            <a:endParaRPr lang="en-US" sz="600" dirty="0">
              <a:solidFill>
                <a:schemeClr val="bg2">
                  <a:lumMod val="50000"/>
                </a:scheme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hospital.jpg">
            <a:extLst>
              <a:ext uri="{FF2B5EF4-FFF2-40B4-BE49-F238E27FC236}">
                <a16:creationId xmlns:a16="http://schemas.microsoft.com/office/drawing/2014/main" id="{94189626-45D1-EA42-B9ED-A33160FE37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5770" y="3418031"/>
            <a:ext cx="2933751" cy="18831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233316-CA45-4947-B5A7-71A11960D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732" y="1772816"/>
            <a:ext cx="2775063" cy="1808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id="{59102371-C52E-CC4C-AA55-BA122FD93C29}"/>
              </a:ext>
            </a:extLst>
          </p:cNvPr>
          <p:cNvSpPr>
            <a:spLocks/>
          </p:cNvSpPr>
          <p:nvPr/>
        </p:nvSpPr>
        <p:spPr bwMode="auto">
          <a:xfrm>
            <a:off x="500064" y="371597"/>
            <a:ext cx="8371545" cy="708794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lIns="89297" tIns="53578" rIns="89297" bIns="53578"/>
          <a:lstStyle/>
          <a:p>
            <a:pPr defTabSz="914190">
              <a:defRPr/>
            </a:pPr>
            <a:r>
              <a:rPr lang="en-US" sz="2800" dirty="0">
                <a:cs typeface="Arial" pitchFamily="34" charset="0"/>
                <a:sym typeface="Arial" pitchFamily="34" charset="0"/>
              </a:rPr>
              <a:t>New Risk Reduction Inspection Projects –</a:t>
            </a:r>
          </a:p>
          <a:p>
            <a:pPr defTabSz="914190">
              <a:defRPr/>
            </a:pPr>
            <a:r>
              <a:rPr lang="en-US" sz="2800" dirty="0">
                <a:cs typeface="Arial" pitchFamily="34" charset="0"/>
                <a:sym typeface="Arial" pitchFamily="34" charset="0"/>
              </a:rPr>
              <a:t>Consider Inspection of High Consequence Cross Bore Potentials First</a:t>
            </a:r>
            <a:endParaRPr lang="en-US" sz="2800" u="sng" dirty="0"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EE1E7D-D6FF-4F4A-AD59-A827577877E0}"/>
              </a:ext>
            </a:extLst>
          </p:cNvPr>
          <p:cNvSpPr txBox="1"/>
          <p:nvPr/>
        </p:nvSpPr>
        <p:spPr>
          <a:xfrm>
            <a:off x="564813" y="2075103"/>
            <a:ext cx="4295955" cy="2707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4350" indent="-464350" defTabSz="914190">
              <a:lnSpc>
                <a:spcPct val="130000"/>
              </a:lnSpc>
              <a:spcBef>
                <a:spcPts val="492"/>
              </a:spcBef>
              <a:buClr>
                <a:srgbClr val="000000"/>
              </a:buClr>
              <a:buSzPct val="100000"/>
              <a:buFont typeface="Helvetica Light" charset="0"/>
              <a:buChar char="•"/>
              <a:defRPr/>
            </a:pPr>
            <a:r>
              <a:rPr lang="en-US" sz="2000" dirty="0">
                <a:cs typeface="Arial" pitchFamily="34" charset="0"/>
              </a:rPr>
              <a:t>Schools</a:t>
            </a:r>
          </a:p>
          <a:p>
            <a:pPr marL="464350" indent="-464350" defTabSz="914190">
              <a:lnSpc>
                <a:spcPct val="130000"/>
              </a:lnSpc>
              <a:spcBef>
                <a:spcPts val="492"/>
              </a:spcBef>
              <a:buClr>
                <a:srgbClr val="000000"/>
              </a:buClr>
              <a:buSzPct val="100000"/>
              <a:buFont typeface="Helvetica Light" charset="0"/>
              <a:buChar char="•"/>
              <a:defRPr/>
            </a:pPr>
            <a:r>
              <a:rPr lang="en-US" sz="2000" dirty="0">
                <a:cs typeface="Arial" pitchFamily="34" charset="0"/>
              </a:rPr>
              <a:t>Hospitals</a:t>
            </a:r>
          </a:p>
          <a:p>
            <a:pPr marL="464350" indent="-464350" defTabSz="914190">
              <a:lnSpc>
                <a:spcPct val="130000"/>
              </a:lnSpc>
              <a:spcBef>
                <a:spcPts val="492"/>
              </a:spcBef>
              <a:buClr>
                <a:srgbClr val="000000"/>
              </a:buClr>
              <a:buSzPct val="100000"/>
              <a:buFont typeface="Helvetica Light" charset="0"/>
              <a:buChar char="•"/>
              <a:defRPr/>
            </a:pPr>
            <a:r>
              <a:rPr lang="en-US" sz="2000" dirty="0">
                <a:cs typeface="Arial" pitchFamily="34" charset="0"/>
              </a:rPr>
              <a:t>Assisted Living Facilities</a:t>
            </a:r>
          </a:p>
          <a:p>
            <a:pPr marL="464350" indent="-464350" defTabSz="914190">
              <a:lnSpc>
                <a:spcPct val="130000"/>
              </a:lnSpc>
              <a:spcBef>
                <a:spcPts val="492"/>
              </a:spcBef>
              <a:buClr>
                <a:srgbClr val="000000"/>
              </a:buClr>
              <a:buSzPct val="100000"/>
              <a:buFont typeface="Helvetica Light" charset="0"/>
              <a:buChar char="•"/>
              <a:defRPr/>
            </a:pPr>
            <a:r>
              <a:rPr lang="en-US" sz="2000" dirty="0">
                <a:cs typeface="Arial" pitchFamily="34" charset="0"/>
              </a:rPr>
              <a:t>Large concentration of occupants </a:t>
            </a:r>
          </a:p>
          <a:p>
            <a:pPr marL="464350" indent="-464350" defTabSz="914190">
              <a:lnSpc>
                <a:spcPct val="130000"/>
              </a:lnSpc>
              <a:spcBef>
                <a:spcPts val="492"/>
              </a:spcBef>
              <a:buClr>
                <a:srgbClr val="000000"/>
              </a:buClr>
              <a:buSzPct val="100000"/>
              <a:buFont typeface="Helvetica Light" charset="0"/>
              <a:buChar char="•"/>
              <a:defRPr/>
            </a:pPr>
            <a:r>
              <a:rPr lang="en-US" sz="2000" dirty="0">
                <a:cs typeface="Arial" pitchFamily="34" charset="0"/>
              </a:rPr>
              <a:t>Difficult to evacuate structures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2F9F8D-345C-6144-9EFF-A01BB8BA5E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546" y="4869160"/>
            <a:ext cx="2868538" cy="18011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54472675"/>
      </p:ext>
    </p:extLst>
  </p:cSld>
  <p:clrMapOvr>
    <a:masterClrMapping/>
  </p:clrMapOvr>
  <p:transition spd="med" advClick="0" advTm="5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7" name="Picture 9" descr="imag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44788" y="1747594"/>
            <a:ext cx="6051412" cy="465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0E6E41-ED87-4030-95FB-7D3E5171B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7" fontAlgn="auto" hangingPunct="1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chemeClr val="bg2">
                  <a:lumMod val="50000"/>
                </a:schemeClr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BBAEDF8-7D78-614B-8E9A-29CD552B891B}"/>
              </a:ext>
            </a:extLst>
          </p:cNvPr>
          <p:cNvCxnSpPr>
            <a:cxnSpLocks/>
          </p:cNvCxnSpPr>
          <p:nvPr/>
        </p:nvCxnSpPr>
        <p:spPr>
          <a:xfrm flipV="1">
            <a:off x="1732359" y="1714500"/>
            <a:ext cx="4125516" cy="4641851"/>
          </a:xfrm>
          <a:prstGeom prst="line">
            <a:avLst/>
          </a:prstGeom>
          <a:ln w="63500">
            <a:solidFill>
              <a:srgbClr val="FF93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9F8322-7521-764C-8FBC-3CD6744B0564}"/>
              </a:ext>
            </a:extLst>
          </p:cNvPr>
          <p:cNvCxnSpPr>
            <a:cxnSpLocks/>
          </p:cNvCxnSpPr>
          <p:nvPr/>
        </p:nvCxnSpPr>
        <p:spPr>
          <a:xfrm>
            <a:off x="2040136" y="6041728"/>
            <a:ext cx="173564" cy="325978"/>
          </a:xfrm>
          <a:prstGeom prst="line">
            <a:avLst/>
          </a:prstGeom>
          <a:ln w="60325">
            <a:solidFill>
              <a:srgbClr val="00FA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06C44D4-37F9-034F-801E-63A0D86D9360}"/>
              </a:ext>
            </a:extLst>
          </p:cNvPr>
          <p:cNvCxnSpPr>
            <a:cxnSpLocks/>
          </p:cNvCxnSpPr>
          <p:nvPr/>
        </p:nvCxnSpPr>
        <p:spPr>
          <a:xfrm flipH="1">
            <a:off x="3323466" y="1821657"/>
            <a:ext cx="4302487" cy="4534694"/>
          </a:xfrm>
          <a:prstGeom prst="line">
            <a:avLst/>
          </a:prstGeom>
          <a:ln w="73025">
            <a:solidFill>
              <a:srgbClr val="00FA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14D8CBE-3755-B441-BA17-2282B5476430}"/>
              </a:ext>
            </a:extLst>
          </p:cNvPr>
          <p:cNvCxnSpPr>
            <a:cxnSpLocks/>
          </p:cNvCxnSpPr>
          <p:nvPr/>
        </p:nvCxnSpPr>
        <p:spPr>
          <a:xfrm>
            <a:off x="5642823" y="1714500"/>
            <a:ext cx="857990" cy="1339454"/>
          </a:xfrm>
          <a:prstGeom prst="line">
            <a:avLst/>
          </a:prstGeom>
          <a:ln w="60325">
            <a:solidFill>
              <a:srgbClr val="00FA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09B3CAC-AC43-A344-A212-C95FC9B4198D}"/>
              </a:ext>
            </a:extLst>
          </p:cNvPr>
          <p:cNvCxnSpPr>
            <a:cxnSpLocks/>
          </p:cNvCxnSpPr>
          <p:nvPr/>
        </p:nvCxnSpPr>
        <p:spPr>
          <a:xfrm>
            <a:off x="6019800" y="1821656"/>
            <a:ext cx="615697" cy="1014313"/>
          </a:xfrm>
          <a:prstGeom prst="line">
            <a:avLst/>
          </a:prstGeom>
          <a:ln w="60325">
            <a:solidFill>
              <a:srgbClr val="00FA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682504D-B770-3D47-93CF-F20989F09D16}"/>
              </a:ext>
            </a:extLst>
          </p:cNvPr>
          <p:cNvCxnSpPr>
            <a:cxnSpLocks/>
          </p:cNvCxnSpPr>
          <p:nvPr/>
        </p:nvCxnSpPr>
        <p:spPr>
          <a:xfrm>
            <a:off x="4110902" y="4038473"/>
            <a:ext cx="675411" cy="837136"/>
          </a:xfrm>
          <a:prstGeom prst="line">
            <a:avLst/>
          </a:prstGeom>
          <a:ln w="60325">
            <a:solidFill>
              <a:srgbClr val="00FA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C27DD3E-8AC1-984C-B3BE-6CF496BE8251}"/>
              </a:ext>
            </a:extLst>
          </p:cNvPr>
          <p:cNvCxnSpPr>
            <a:cxnSpLocks/>
          </p:cNvCxnSpPr>
          <p:nvPr/>
        </p:nvCxnSpPr>
        <p:spPr>
          <a:xfrm>
            <a:off x="3606731" y="3000375"/>
            <a:ext cx="504170" cy="1035051"/>
          </a:xfrm>
          <a:prstGeom prst="line">
            <a:avLst/>
          </a:prstGeom>
          <a:ln w="60325">
            <a:solidFill>
              <a:srgbClr val="00FA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AB90D57-34F4-6F4C-B0F8-F4E5BEE75F05}"/>
              </a:ext>
            </a:extLst>
          </p:cNvPr>
          <p:cNvCxnSpPr>
            <a:cxnSpLocks/>
          </p:cNvCxnSpPr>
          <p:nvPr/>
        </p:nvCxnSpPr>
        <p:spPr>
          <a:xfrm>
            <a:off x="3286125" y="3696891"/>
            <a:ext cx="1000742" cy="1586424"/>
          </a:xfrm>
          <a:prstGeom prst="line">
            <a:avLst/>
          </a:prstGeom>
          <a:ln w="60325">
            <a:solidFill>
              <a:srgbClr val="00FA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08DBD21-EDCC-DA4C-A34D-4999E124007C}"/>
              </a:ext>
            </a:extLst>
          </p:cNvPr>
          <p:cNvCxnSpPr>
            <a:cxnSpLocks/>
          </p:cNvCxnSpPr>
          <p:nvPr/>
        </p:nvCxnSpPr>
        <p:spPr>
          <a:xfrm>
            <a:off x="2803059" y="5532835"/>
            <a:ext cx="483066" cy="857862"/>
          </a:xfrm>
          <a:prstGeom prst="line">
            <a:avLst/>
          </a:prstGeom>
          <a:ln w="60325">
            <a:solidFill>
              <a:srgbClr val="00FA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9BB42C8-D22D-C445-8BC4-F60DCA63CAEB}"/>
              </a:ext>
            </a:extLst>
          </p:cNvPr>
          <p:cNvCxnSpPr>
            <a:cxnSpLocks/>
          </p:cNvCxnSpPr>
          <p:nvPr/>
        </p:nvCxnSpPr>
        <p:spPr>
          <a:xfrm>
            <a:off x="1644789" y="5435800"/>
            <a:ext cx="1158269" cy="97034"/>
          </a:xfrm>
          <a:prstGeom prst="line">
            <a:avLst/>
          </a:prstGeom>
          <a:ln w="60325">
            <a:solidFill>
              <a:srgbClr val="00FA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6">
            <a:extLst>
              <a:ext uri="{FF2B5EF4-FFF2-40B4-BE49-F238E27FC236}">
                <a16:creationId xmlns:a16="http://schemas.microsoft.com/office/drawing/2014/main" id="{41A8C3AD-669F-DB41-A164-17C15B89DA28}"/>
              </a:ext>
            </a:extLst>
          </p:cNvPr>
          <p:cNvSpPr txBox="1">
            <a:spLocks noChangeArrowheads="1"/>
          </p:cNvSpPr>
          <p:nvPr/>
        </p:nvSpPr>
        <p:spPr>
          <a:xfrm>
            <a:off x="558800" y="313931"/>
            <a:ext cx="6908800" cy="1397522"/>
          </a:xfrm>
          <a:prstGeom prst="rect">
            <a:avLst/>
          </a:prstGeom>
        </p:spPr>
        <p:txBody>
          <a:bodyPr lIns="126435" tIns="72248" rIns="126435" bIns="72248">
            <a:norm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defTabSz="914190">
              <a:defRPr/>
            </a:pPr>
            <a:r>
              <a:rPr lang="en-US" sz="2800" dirty="0">
                <a:latin typeface="Arial" panose="020B0604020202020204" pitchFamily="34" charset="0"/>
                <a:cs typeface="Arial" pitchFamily="34" charset="0"/>
                <a:sym typeface="Arial" pitchFamily="34" charset="0"/>
              </a:rPr>
              <a:t>GPS and GIS Mapping – </a:t>
            </a:r>
          </a:p>
          <a:p>
            <a:pPr algn="l" defTabSz="914190">
              <a:defRPr/>
            </a:pPr>
            <a:r>
              <a:rPr lang="en-US" sz="2800" dirty="0">
                <a:latin typeface="Arial" panose="020B0604020202020204" pitchFamily="34" charset="0"/>
                <a:cs typeface="Arial" pitchFamily="34" charset="0"/>
                <a:sym typeface="Arial" pitchFamily="34" charset="0"/>
              </a:rPr>
              <a:t>Allows QA/QC from GIS Data</a:t>
            </a:r>
            <a:endParaRPr lang="en-US" sz="2800" dirty="0">
              <a:latin typeface="Arial" panose="020B0604020202020204" pitchFamily="34" charset="0"/>
              <a:cs typeface="Arial" pitchFamily="34" charset="0"/>
            </a:endParaRPr>
          </a:p>
        </p:txBody>
      </p:sp>
      <p:grpSp>
        <p:nvGrpSpPr>
          <p:cNvPr id="21" name="Group 10">
            <a:extLst>
              <a:ext uri="{FF2B5EF4-FFF2-40B4-BE49-F238E27FC236}">
                <a16:creationId xmlns:a16="http://schemas.microsoft.com/office/drawing/2014/main" id="{C4CD0D9E-0B99-CF47-907F-3673F9660978}"/>
              </a:ext>
            </a:extLst>
          </p:cNvPr>
          <p:cNvGrpSpPr>
            <a:grpSpLocks/>
          </p:cNvGrpSpPr>
          <p:nvPr/>
        </p:nvGrpSpPr>
        <p:grpSpPr bwMode="auto">
          <a:xfrm rot="402714">
            <a:off x="6114764" y="1077332"/>
            <a:ext cx="2345540" cy="872437"/>
            <a:chOff x="-64" y="29"/>
            <a:chExt cx="108" cy="159"/>
          </a:xfrm>
        </p:grpSpPr>
        <p:sp>
          <p:nvSpPr>
            <p:cNvPr id="22" name="AutoShape 11">
              <a:extLst>
                <a:ext uri="{FF2B5EF4-FFF2-40B4-BE49-F238E27FC236}">
                  <a16:creationId xmlns:a16="http://schemas.microsoft.com/office/drawing/2014/main" id="{51E9B287-E2A2-DD47-A6CC-7AD9C8AB041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4" y="29"/>
              <a:ext cx="108" cy="15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3735" y="0"/>
                  </a:moveTo>
                  <a:cubicBezTo>
                    <a:pt x="1762" y="0"/>
                    <a:pt x="162" y="390"/>
                    <a:pt x="162" y="872"/>
                  </a:cubicBezTo>
                  <a:lnTo>
                    <a:pt x="162" y="3052"/>
                  </a:lnTo>
                  <a:lnTo>
                    <a:pt x="162" y="4360"/>
                  </a:lnTo>
                  <a:cubicBezTo>
                    <a:pt x="162" y="4841"/>
                    <a:pt x="1762" y="5232"/>
                    <a:pt x="3735" y="5232"/>
                  </a:cubicBezTo>
                  <a:lnTo>
                    <a:pt x="0" y="21600"/>
                  </a:lnTo>
                  <a:lnTo>
                    <a:pt x="9094" y="5232"/>
                  </a:lnTo>
                  <a:lnTo>
                    <a:pt x="18027" y="5232"/>
                  </a:lnTo>
                  <a:cubicBezTo>
                    <a:pt x="20000" y="5232"/>
                    <a:pt x="21600" y="4841"/>
                    <a:pt x="21600" y="4360"/>
                  </a:cubicBezTo>
                  <a:lnTo>
                    <a:pt x="21600" y="3052"/>
                  </a:lnTo>
                  <a:lnTo>
                    <a:pt x="21600" y="872"/>
                  </a:lnTo>
                  <a:cubicBezTo>
                    <a:pt x="21600" y="390"/>
                    <a:pt x="20000" y="0"/>
                    <a:pt x="18027" y="0"/>
                  </a:cubicBezTo>
                  <a:lnTo>
                    <a:pt x="9094" y="0"/>
                  </a:lnTo>
                  <a:lnTo>
                    <a:pt x="3735" y="0"/>
                  </a:ln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lIns="50799" tIns="50799" rIns="50799" bIns="50799" anchor="ctr"/>
            <a:lstStyle/>
            <a:p>
              <a:endParaRPr lang="en-US" dirty="0"/>
            </a:p>
          </p:txBody>
        </p:sp>
        <p:sp>
          <p:nvSpPr>
            <p:cNvPr id="24" name="Rectangle 12">
              <a:extLst>
                <a:ext uri="{FF2B5EF4-FFF2-40B4-BE49-F238E27FC236}">
                  <a16:creationId xmlns:a16="http://schemas.microsoft.com/office/drawing/2014/main" id="{D2182455-8EF2-1346-8F91-8F46FC4040F6}"/>
                </a:ext>
              </a:extLst>
            </p:cNvPr>
            <p:cNvSpPr>
              <a:spLocks/>
            </p:cNvSpPr>
            <p:nvPr/>
          </p:nvSpPr>
          <p:spPr bwMode="auto">
            <a:xfrm>
              <a:off x="-53" y="29"/>
              <a:ext cx="90" cy="40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88900" tIns="50799" rIns="88900" bIns="50799" anchor="ctr"/>
            <a:lstStyle/>
            <a:p>
              <a:pPr defTabSz="914145"/>
              <a:r>
                <a:rPr lang="en-US" sz="1758" b="1" dirty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Short Inspection</a:t>
              </a:r>
              <a:endParaRPr lang="en-US" dirty="0"/>
            </a:p>
          </p:txBody>
        </p:sp>
      </p:grpSp>
      <p:grpSp>
        <p:nvGrpSpPr>
          <p:cNvPr id="2" name="Group 10"/>
          <p:cNvGrpSpPr>
            <a:grpSpLocks/>
          </p:cNvGrpSpPr>
          <p:nvPr/>
        </p:nvGrpSpPr>
        <p:grpSpPr bwMode="auto">
          <a:xfrm rot="21344403">
            <a:off x="2807444" y="4312907"/>
            <a:ext cx="840098" cy="1067565"/>
            <a:chOff x="-64" y="29"/>
            <a:chExt cx="108" cy="159"/>
          </a:xfrm>
        </p:grpSpPr>
        <p:sp>
          <p:nvSpPr>
            <p:cNvPr id="48139" name="AutoShape 11"/>
            <p:cNvSpPr>
              <a:spLocks/>
            </p:cNvSpPr>
            <p:nvPr/>
          </p:nvSpPr>
          <p:spPr bwMode="auto">
            <a:xfrm>
              <a:off x="-64" y="29"/>
              <a:ext cx="108" cy="15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3735" y="0"/>
                  </a:moveTo>
                  <a:cubicBezTo>
                    <a:pt x="1762" y="0"/>
                    <a:pt x="162" y="390"/>
                    <a:pt x="162" y="872"/>
                  </a:cubicBezTo>
                  <a:lnTo>
                    <a:pt x="162" y="3052"/>
                  </a:lnTo>
                  <a:lnTo>
                    <a:pt x="162" y="4360"/>
                  </a:lnTo>
                  <a:cubicBezTo>
                    <a:pt x="162" y="4841"/>
                    <a:pt x="1762" y="5232"/>
                    <a:pt x="3735" y="5232"/>
                  </a:cubicBezTo>
                  <a:lnTo>
                    <a:pt x="0" y="21600"/>
                  </a:lnTo>
                  <a:lnTo>
                    <a:pt x="9094" y="5232"/>
                  </a:lnTo>
                  <a:lnTo>
                    <a:pt x="18027" y="5232"/>
                  </a:lnTo>
                  <a:cubicBezTo>
                    <a:pt x="20000" y="5232"/>
                    <a:pt x="21600" y="4841"/>
                    <a:pt x="21600" y="4360"/>
                  </a:cubicBezTo>
                  <a:lnTo>
                    <a:pt x="21600" y="3052"/>
                  </a:lnTo>
                  <a:lnTo>
                    <a:pt x="21600" y="872"/>
                  </a:lnTo>
                  <a:cubicBezTo>
                    <a:pt x="21600" y="390"/>
                    <a:pt x="20000" y="0"/>
                    <a:pt x="18027" y="0"/>
                  </a:cubicBezTo>
                  <a:lnTo>
                    <a:pt x="9094" y="0"/>
                  </a:lnTo>
                  <a:lnTo>
                    <a:pt x="3735" y="0"/>
                  </a:ln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lIns="50799" tIns="50799" rIns="50799" bIns="50799" anchor="ctr"/>
            <a:lstStyle/>
            <a:p>
              <a:endParaRPr lang="en-US" dirty="0"/>
            </a:p>
          </p:txBody>
        </p:sp>
        <p:sp>
          <p:nvSpPr>
            <p:cNvPr id="48140" name="Rectangle 12"/>
            <p:cNvSpPr>
              <a:spLocks/>
            </p:cNvSpPr>
            <p:nvPr/>
          </p:nvSpPr>
          <p:spPr bwMode="auto">
            <a:xfrm>
              <a:off x="-53" y="29"/>
              <a:ext cx="90" cy="42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88900" tIns="50799" rIns="88900" bIns="50799" anchor="ctr"/>
            <a:lstStyle/>
            <a:p>
              <a:pPr defTabSz="914145"/>
              <a:r>
                <a:rPr lang="en-US" sz="1758" b="1" dirty="0">
                  <a:solidFill>
                    <a:srgbClr val="CC0000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Bend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24636272"/>
      </p:ext>
    </p:extLst>
  </p:cSld>
  <p:clrMapOvr>
    <a:masterClrMapping/>
  </p:clrMapOvr>
  <p:transition spd="med" advClick="0" advTm="5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3C35571-FA8E-8B41-B0C9-D014F8079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chemeClr val="bg2">
                  <a:lumMod val="50000"/>
                </a:scheme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226B79CA-94C0-3040-9BC1-46B0A6CF3A92}"/>
              </a:ext>
            </a:extLst>
          </p:cNvPr>
          <p:cNvSpPr>
            <a:spLocks/>
          </p:cNvSpPr>
          <p:nvPr/>
        </p:nvSpPr>
        <p:spPr bwMode="auto">
          <a:xfrm>
            <a:off x="607219" y="1875234"/>
            <a:ext cx="8197453" cy="5089922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lIns="89297" tIns="53578" rIns="89297" bIns="53578"/>
          <a:lstStyle/>
          <a:p>
            <a:pPr defTabSz="914190">
              <a:lnSpc>
                <a:spcPct val="130000"/>
              </a:lnSpc>
              <a:spcBef>
                <a:spcPts val="492"/>
              </a:spcBef>
              <a:buClr>
                <a:srgbClr val="000000"/>
              </a:buClr>
              <a:buSzPct val="100000"/>
              <a:defRPr/>
            </a:pPr>
            <a:endParaRPr lang="en-US" dirty="0"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marL="464350" indent="-464350" defTabSz="914190">
              <a:lnSpc>
                <a:spcPct val="130000"/>
              </a:lnSpc>
              <a:spcBef>
                <a:spcPts val="492"/>
              </a:spcBef>
              <a:buClr>
                <a:srgbClr val="000000"/>
              </a:buClr>
              <a:buSzPct val="100000"/>
              <a:buFont typeface="Helvetica Light" charset="0"/>
              <a:buChar char="•"/>
              <a:defRPr/>
            </a:pPr>
            <a:endParaRPr lang="en-US" sz="1969" dirty="0">
              <a:cs typeface="Arial" pitchFamily="34" charset="0"/>
              <a:sym typeface="Arial" pitchFamily="34" charset="0"/>
            </a:endParaRP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A9E1E592-6DB6-2B4D-A29D-C11884700D61}"/>
              </a:ext>
            </a:extLst>
          </p:cNvPr>
          <p:cNvSpPr>
            <a:spLocks/>
          </p:cNvSpPr>
          <p:nvPr/>
        </p:nvSpPr>
        <p:spPr bwMode="auto">
          <a:xfrm>
            <a:off x="500064" y="371597"/>
            <a:ext cx="7123658" cy="112859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lIns="89297" tIns="53578" rIns="89297" bIns="53578"/>
          <a:lstStyle/>
          <a:p>
            <a:pPr defTabSz="914190">
              <a:defRPr/>
            </a:pPr>
            <a:endParaRPr lang="en-US" sz="3375" dirty="0">
              <a:cs typeface="Arial" pitchFamily="34" charset="0"/>
              <a:sym typeface="Arial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75C2802-DFC7-A043-91F6-C12D13617207}"/>
              </a:ext>
            </a:extLst>
          </p:cNvPr>
          <p:cNvSpPr>
            <a:spLocks/>
          </p:cNvSpPr>
          <p:nvPr/>
        </p:nvSpPr>
        <p:spPr bwMode="auto">
          <a:xfrm>
            <a:off x="500065" y="1124744"/>
            <a:ext cx="8521646" cy="5414171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lIns="89297" tIns="53578" rIns="89297" bIns="53578"/>
          <a:lstStyle/>
          <a:p>
            <a:pPr marL="464350" indent="-464350" defTabSz="914190">
              <a:lnSpc>
                <a:spcPct val="130000"/>
              </a:lnSpc>
              <a:spcBef>
                <a:spcPts val="492"/>
              </a:spcBef>
              <a:buClr>
                <a:srgbClr val="000000"/>
              </a:buClr>
              <a:buSzPct val="100000"/>
              <a:buFont typeface="Helvetica Light" charset="0"/>
              <a:buChar char="•"/>
              <a:defRPr/>
            </a:pPr>
            <a:r>
              <a:rPr lang="en-US" sz="2000" b="1" dirty="0">
                <a:cs typeface="Arial" pitchFamily="34" charset="0"/>
                <a:sym typeface="Arial" pitchFamily="34" charset="0"/>
              </a:rPr>
              <a:t>Leading Practices Committee Members</a:t>
            </a:r>
          </a:p>
          <a:p>
            <a:pPr marL="946536" lvl="2" indent="-464350" defTabSz="914190">
              <a:lnSpc>
                <a:spcPct val="130000"/>
              </a:lnSpc>
              <a:spcBef>
                <a:spcPts val="492"/>
              </a:spcBef>
              <a:buClr>
                <a:srgbClr val="000000"/>
              </a:buClr>
              <a:buSzPct val="100000"/>
              <a:buFont typeface="Helvetica Light" charset="0"/>
              <a:buChar char="•"/>
              <a:defRPr/>
            </a:pPr>
            <a:r>
              <a:rPr lang="en-US" sz="2000" dirty="0">
                <a:cs typeface="Arial" pitchFamily="34" charset="0"/>
                <a:sym typeface="Arial" pitchFamily="34" charset="0"/>
              </a:rPr>
              <a:t>Greg </a:t>
            </a:r>
            <a:r>
              <a:rPr lang="en-US" sz="2000" dirty="0" err="1">
                <a:cs typeface="Arial" pitchFamily="34" charset="0"/>
                <a:sym typeface="Arial" pitchFamily="34" charset="0"/>
              </a:rPr>
              <a:t>Scoby</a:t>
            </a:r>
            <a:r>
              <a:rPr lang="en-US" sz="2000" dirty="0">
                <a:cs typeface="Arial" pitchFamily="34" charset="0"/>
                <a:sym typeface="Arial" pitchFamily="34" charset="0"/>
              </a:rPr>
              <a:t> – Cross Bore Consultants, LLC</a:t>
            </a:r>
          </a:p>
          <a:p>
            <a:pPr marL="946536" lvl="2" indent="-464350" defTabSz="914190">
              <a:lnSpc>
                <a:spcPct val="130000"/>
              </a:lnSpc>
              <a:spcBef>
                <a:spcPts val="492"/>
              </a:spcBef>
              <a:buClr>
                <a:srgbClr val="000000"/>
              </a:buClr>
              <a:buSzPct val="100000"/>
              <a:buFont typeface="Helvetica Light" charset="0"/>
              <a:buChar char="•"/>
              <a:defRPr/>
            </a:pPr>
            <a:r>
              <a:rPr lang="en-US" sz="2000" dirty="0">
                <a:cs typeface="Arial" pitchFamily="34" charset="0"/>
                <a:sym typeface="Arial" pitchFamily="34" charset="0"/>
              </a:rPr>
              <a:t>Annmarie Robertson – PHMSA</a:t>
            </a:r>
          </a:p>
          <a:p>
            <a:pPr marL="946536" lvl="2" indent="-464350" defTabSz="914190">
              <a:lnSpc>
                <a:spcPct val="130000"/>
              </a:lnSpc>
              <a:spcBef>
                <a:spcPts val="492"/>
              </a:spcBef>
              <a:buClr>
                <a:srgbClr val="000000"/>
              </a:buClr>
              <a:buSzPct val="100000"/>
              <a:buFont typeface="Helvetica Light" charset="0"/>
              <a:buChar char="•"/>
              <a:defRPr/>
            </a:pPr>
            <a:r>
              <a:rPr lang="en-US" sz="2000" dirty="0">
                <a:cs typeface="Arial" pitchFamily="34" charset="0"/>
                <a:sym typeface="Arial" pitchFamily="34" charset="0"/>
              </a:rPr>
              <a:t>Mark </a:t>
            </a:r>
            <a:r>
              <a:rPr lang="en-US" sz="2000" dirty="0" err="1">
                <a:cs typeface="Arial" pitchFamily="34" charset="0"/>
                <a:sym typeface="Arial" pitchFamily="34" charset="0"/>
              </a:rPr>
              <a:t>Wallbom</a:t>
            </a:r>
            <a:r>
              <a:rPr lang="en-US" sz="2000" dirty="0">
                <a:cs typeface="Arial" pitchFamily="34" charset="0"/>
                <a:sym typeface="Arial" pitchFamily="34" charset="0"/>
              </a:rPr>
              <a:t>, formerly Miller Pipeline / </a:t>
            </a:r>
            <a:r>
              <a:rPr lang="en-US" sz="2000" dirty="0" err="1">
                <a:cs typeface="Arial" pitchFamily="34" charset="0"/>
                <a:sym typeface="Arial" pitchFamily="34" charset="0"/>
              </a:rPr>
              <a:t>Hydromax</a:t>
            </a:r>
            <a:r>
              <a:rPr lang="en-US" sz="2000" dirty="0">
                <a:cs typeface="Arial" pitchFamily="34" charset="0"/>
                <a:sym typeface="Arial" pitchFamily="34" charset="0"/>
              </a:rPr>
              <a:t> USA</a:t>
            </a:r>
          </a:p>
          <a:p>
            <a:pPr marL="489336" lvl="1" indent="-464350" defTabSz="914190">
              <a:lnSpc>
                <a:spcPct val="130000"/>
              </a:lnSpc>
              <a:spcBef>
                <a:spcPts val="492"/>
              </a:spcBef>
              <a:buClr>
                <a:srgbClr val="000000"/>
              </a:buClr>
              <a:buSzPct val="100000"/>
              <a:buFont typeface="Helvetica Light" charset="0"/>
              <a:buChar char="•"/>
              <a:defRPr/>
            </a:pPr>
            <a:r>
              <a:rPr lang="en-US" sz="2000" b="1" dirty="0">
                <a:cs typeface="Arial" pitchFamily="34" charset="0"/>
                <a:sym typeface="Arial" pitchFamily="34" charset="0"/>
              </a:rPr>
              <a:t>Sub-Committees</a:t>
            </a:r>
          </a:p>
          <a:p>
            <a:pPr marL="946536" lvl="2" indent="-464350" defTabSz="914190">
              <a:lnSpc>
                <a:spcPct val="130000"/>
              </a:lnSpc>
              <a:spcBef>
                <a:spcPts val="492"/>
              </a:spcBef>
              <a:buClr>
                <a:srgbClr val="000000"/>
              </a:buClr>
              <a:buSzPct val="100000"/>
              <a:buFont typeface="Helvetica Light" charset="0"/>
              <a:buChar char="•"/>
              <a:defRPr/>
            </a:pPr>
            <a:r>
              <a:rPr lang="en-US" sz="2000" dirty="0">
                <a:cs typeface="Arial" pitchFamily="34" charset="0"/>
                <a:sym typeface="Arial" pitchFamily="34" charset="0"/>
              </a:rPr>
              <a:t>Construction – Mike Kemper, Mears Group - Quanta </a:t>
            </a:r>
          </a:p>
          <a:p>
            <a:pPr marL="946536" lvl="2" indent="-464350" defTabSz="914190">
              <a:lnSpc>
                <a:spcPct val="130000"/>
              </a:lnSpc>
              <a:spcBef>
                <a:spcPts val="492"/>
              </a:spcBef>
              <a:buClr>
                <a:srgbClr val="000000"/>
              </a:buClr>
              <a:buSzPct val="100000"/>
              <a:buFont typeface="Helvetica Light" charset="0"/>
              <a:buChar char="•"/>
              <a:defRPr/>
            </a:pPr>
            <a:r>
              <a:rPr lang="en-US" sz="2000" dirty="0">
                <a:cs typeface="Arial" pitchFamily="34" charset="0"/>
                <a:sym typeface="Arial" pitchFamily="34" charset="0"/>
              </a:rPr>
              <a:t>Data Management – Joe </a:t>
            </a:r>
            <a:r>
              <a:rPr lang="en-US" sz="2000" dirty="0" err="1">
                <a:cs typeface="Arial" pitchFamily="34" charset="0"/>
                <a:sym typeface="Arial" pitchFamily="34" charset="0"/>
              </a:rPr>
              <a:t>Purtell</a:t>
            </a:r>
            <a:r>
              <a:rPr lang="en-US" sz="2000" dirty="0">
                <a:cs typeface="Arial" pitchFamily="34" charset="0"/>
                <a:sym typeface="Arial" pitchFamily="34" charset="0"/>
              </a:rPr>
              <a:t>, Cues, Inc.</a:t>
            </a:r>
          </a:p>
          <a:p>
            <a:pPr marL="946536" lvl="2" indent="-464350" defTabSz="914190">
              <a:lnSpc>
                <a:spcPct val="130000"/>
              </a:lnSpc>
              <a:spcBef>
                <a:spcPts val="492"/>
              </a:spcBef>
              <a:buClr>
                <a:srgbClr val="000000"/>
              </a:buClr>
              <a:buSzPct val="100000"/>
              <a:buFont typeface="Helvetica Light" charset="0"/>
              <a:buChar char="•"/>
              <a:defRPr/>
            </a:pPr>
            <a:r>
              <a:rPr lang="en-US" sz="2000" dirty="0">
                <a:cs typeface="Arial" pitchFamily="34" charset="0"/>
                <a:sym typeface="Arial" pitchFamily="34" charset="0"/>
              </a:rPr>
              <a:t>Risk Analysis – Mark </a:t>
            </a:r>
            <a:r>
              <a:rPr lang="en-US" sz="2000" dirty="0" err="1">
                <a:cs typeface="Arial" pitchFamily="34" charset="0"/>
                <a:sym typeface="Arial" pitchFamily="34" charset="0"/>
              </a:rPr>
              <a:t>Wallbom</a:t>
            </a:r>
            <a:r>
              <a:rPr lang="en-US" sz="2000" dirty="0">
                <a:cs typeface="Arial" pitchFamily="34" charset="0"/>
                <a:sym typeface="Arial" pitchFamily="34" charset="0"/>
              </a:rPr>
              <a:t>, Hydromax USA </a:t>
            </a:r>
          </a:p>
          <a:p>
            <a:pPr marL="946536" lvl="2" indent="-464350" defTabSz="914190">
              <a:lnSpc>
                <a:spcPct val="130000"/>
              </a:lnSpc>
              <a:spcBef>
                <a:spcPts val="492"/>
              </a:spcBef>
              <a:buClr>
                <a:srgbClr val="000000"/>
              </a:buClr>
              <a:buSzPct val="100000"/>
              <a:buFont typeface="Helvetica Light" charset="0"/>
              <a:buChar char="•"/>
              <a:defRPr/>
            </a:pPr>
            <a:r>
              <a:rPr lang="en-US" sz="2000" dirty="0">
                <a:cs typeface="Arial" pitchFamily="34" charset="0"/>
                <a:sym typeface="Arial" pitchFamily="34" charset="0"/>
              </a:rPr>
              <a:t>Stakeholder - Tyler Boyles, Enbridge</a:t>
            </a:r>
          </a:p>
          <a:p>
            <a:pPr marL="946536" lvl="2" indent="-464350" defTabSz="914190">
              <a:lnSpc>
                <a:spcPct val="130000"/>
              </a:lnSpc>
              <a:spcBef>
                <a:spcPts val="492"/>
              </a:spcBef>
              <a:buClr>
                <a:srgbClr val="000000"/>
              </a:buClr>
              <a:buSzPct val="100000"/>
              <a:buFont typeface="Helvetica Light" charset="0"/>
              <a:buChar char="•"/>
              <a:defRPr/>
            </a:pPr>
            <a:r>
              <a:rPr lang="en-US" sz="2000" dirty="0">
                <a:cs typeface="Arial" pitchFamily="34" charset="0"/>
                <a:sym typeface="Arial" pitchFamily="34" charset="0"/>
              </a:rPr>
              <a:t>Legacy Installations – Brian Mattson, Digital Control, Inc.</a:t>
            </a:r>
          </a:p>
          <a:p>
            <a:pPr marL="946536" lvl="2" indent="-464350" defTabSz="914190">
              <a:lnSpc>
                <a:spcPct val="130000"/>
              </a:lnSpc>
              <a:spcBef>
                <a:spcPts val="492"/>
              </a:spcBef>
              <a:buClr>
                <a:srgbClr val="000000"/>
              </a:buClr>
              <a:buSzPct val="100000"/>
              <a:buFont typeface="Helvetica Light" charset="0"/>
              <a:buChar char="•"/>
              <a:defRPr/>
            </a:pPr>
            <a:r>
              <a:rPr lang="en-US" sz="2000" dirty="0">
                <a:cs typeface="Arial" pitchFamily="34" charset="0"/>
                <a:sym typeface="Arial" pitchFamily="34" charset="0"/>
              </a:rPr>
              <a:t>Legal – Mark Bruce, Hydromax USA</a:t>
            </a:r>
          </a:p>
          <a:p>
            <a:pPr marL="464350" indent="-464350" defTabSz="914190">
              <a:lnSpc>
                <a:spcPct val="130000"/>
              </a:lnSpc>
              <a:spcBef>
                <a:spcPts val="492"/>
              </a:spcBef>
              <a:buClr>
                <a:srgbClr val="000000"/>
              </a:buClr>
              <a:buSzPct val="100000"/>
              <a:buFont typeface="Helvetica Light" charset="0"/>
              <a:buChar char="•"/>
              <a:defRPr/>
            </a:pPr>
            <a:endParaRPr lang="en-US" sz="1969" dirty="0">
              <a:cs typeface="Arial" pitchFamily="34" charset="0"/>
              <a:sym typeface="Arial" pitchFamily="34" charset="0"/>
            </a:endParaRPr>
          </a:p>
          <a:p>
            <a:pPr marL="464350" indent="-464350" defTabSz="914190">
              <a:lnSpc>
                <a:spcPct val="130000"/>
              </a:lnSpc>
              <a:spcBef>
                <a:spcPts val="492"/>
              </a:spcBef>
              <a:buClr>
                <a:srgbClr val="000000"/>
              </a:buClr>
              <a:buSzPct val="100000"/>
              <a:buFont typeface="Helvetica Light" charset="0"/>
              <a:buChar char="•"/>
              <a:defRPr/>
            </a:pPr>
            <a:endParaRPr lang="en-US" sz="1969" dirty="0">
              <a:cs typeface="Arial" pitchFamily="34" charset="0"/>
              <a:sym typeface="Arial" pitchFamily="34" charset="0"/>
            </a:endParaRPr>
          </a:p>
          <a:p>
            <a:pPr defTabSz="914190">
              <a:lnSpc>
                <a:spcPct val="130000"/>
              </a:lnSpc>
              <a:spcBef>
                <a:spcPts val="492"/>
              </a:spcBef>
              <a:buClr>
                <a:srgbClr val="000000"/>
              </a:buClr>
              <a:buSzPct val="100000"/>
              <a:defRPr/>
            </a:pPr>
            <a:endParaRPr lang="en-US" dirty="0"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marL="464350" indent="-464350" defTabSz="914190">
              <a:lnSpc>
                <a:spcPct val="130000"/>
              </a:lnSpc>
              <a:spcBef>
                <a:spcPts val="492"/>
              </a:spcBef>
              <a:buClr>
                <a:srgbClr val="000000"/>
              </a:buClr>
              <a:buSzPct val="100000"/>
              <a:buFont typeface="Helvetica Light" charset="0"/>
              <a:buChar char="•"/>
              <a:defRPr/>
            </a:pPr>
            <a:endParaRPr lang="en-US" sz="1969" dirty="0">
              <a:cs typeface="Arial" pitchFamily="34" charset="0"/>
              <a:sym typeface="Arial" pitchFamily="34" charset="0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06C6732A-ED15-AC40-94D6-150A756390C4}"/>
              </a:ext>
            </a:extLst>
          </p:cNvPr>
          <p:cNvSpPr>
            <a:spLocks/>
          </p:cNvSpPr>
          <p:nvPr/>
        </p:nvSpPr>
        <p:spPr bwMode="auto">
          <a:xfrm>
            <a:off x="607219" y="371597"/>
            <a:ext cx="7822406" cy="646387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lIns="89297" tIns="53578" rIns="89297" bIns="53578"/>
          <a:lstStyle/>
          <a:p>
            <a:pPr defTabSz="914190">
              <a:defRPr/>
            </a:pPr>
            <a:r>
              <a:rPr lang="en-US" sz="2800" dirty="0">
                <a:cs typeface="Arial" pitchFamily="34" charset="0"/>
                <a:sym typeface="Arial" pitchFamily="34" charset="0"/>
              </a:rPr>
              <a:t>Leading Practices Committee Members</a:t>
            </a:r>
          </a:p>
        </p:txBody>
      </p:sp>
    </p:spTree>
    <p:extLst>
      <p:ext uri="{BB962C8B-B14F-4D97-AF65-F5344CB8AC3E}">
        <p14:creationId xmlns:p14="http://schemas.microsoft.com/office/powerpoint/2010/main" val="3963452003"/>
      </p:ext>
    </p:extLst>
  </p:cSld>
  <p:clrMapOvr>
    <a:masterClrMapping/>
  </p:clrMapOvr>
  <p:transition spd="med" advClick="0" advTm="5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3C35571-FA8E-8B41-B0C9-D014F8079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chemeClr val="bg2">
                  <a:lumMod val="50000"/>
                </a:scheme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226B79CA-94C0-3040-9BC1-46B0A6CF3A92}"/>
              </a:ext>
            </a:extLst>
          </p:cNvPr>
          <p:cNvSpPr>
            <a:spLocks/>
          </p:cNvSpPr>
          <p:nvPr/>
        </p:nvSpPr>
        <p:spPr bwMode="auto">
          <a:xfrm>
            <a:off x="587847" y="1511993"/>
            <a:ext cx="8197453" cy="5089922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lIns="89297" tIns="53578" rIns="89297" bIns="53578"/>
          <a:lstStyle/>
          <a:p>
            <a:pPr defTabSz="914190">
              <a:lnSpc>
                <a:spcPct val="130000"/>
              </a:lnSpc>
              <a:spcBef>
                <a:spcPts val="492"/>
              </a:spcBef>
              <a:buClr>
                <a:srgbClr val="000000"/>
              </a:buClr>
              <a:buSzPct val="100000"/>
              <a:defRPr/>
            </a:pPr>
            <a:endParaRPr lang="en-US" dirty="0"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marL="464350" indent="-464350" defTabSz="914190">
              <a:lnSpc>
                <a:spcPct val="130000"/>
              </a:lnSpc>
              <a:spcBef>
                <a:spcPts val="492"/>
              </a:spcBef>
              <a:buClr>
                <a:srgbClr val="000000"/>
              </a:buClr>
              <a:buSzPct val="100000"/>
              <a:buFont typeface="Helvetica Light" charset="0"/>
              <a:buChar char="•"/>
              <a:defRPr/>
            </a:pPr>
            <a:endParaRPr lang="en-US" sz="1969" dirty="0">
              <a:cs typeface="Arial" pitchFamily="34" charset="0"/>
              <a:sym typeface="Arial" pitchFamily="34" charset="0"/>
            </a:endParaRP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A9E1E592-6DB6-2B4D-A29D-C11884700D61}"/>
              </a:ext>
            </a:extLst>
          </p:cNvPr>
          <p:cNvSpPr>
            <a:spLocks/>
          </p:cNvSpPr>
          <p:nvPr/>
        </p:nvSpPr>
        <p:spPr bwMode="auto">
          <a:xfrm>
            <a:off x="500064" y="371597"/>
            <a:ext cx="7123658" cy="112859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lIns="89297" tIns="53578" rIns="89297" bIns="53578"/>
          <a:lstStyle/>
          <a:p>
            <a:pPr defTabSz="914190">
              <a:defRPr/>
            </a:pPr>
            <a:endParaRPr lang="en-US" sz="3375" dirty="0">
              <a:cs typeface="Arial" pitchFamily="34" charset="0"/>
              <a:sym typeface="Arial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75C2802-DFC7-A043-91F6-C12D13617207}"/>
              </a:ext>
            </a:extLst>
          </p:cNvPr>
          <p:cNvSpPr>
            <a:spLocks/>
          </p:cNvSpPr>
          <p:nvPr/>
        </p:nvSpPr>
        <p:spPr bwMode="auto">
          <a:xfrm>
            <a:off x="683568" y="1642760"/>
            <a:ext cx="8197453" cy="5089922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lIns="89297" tIns="53578" rIns="89297" bIns="53578"/>
          <a:lstStyle/>
          <a:p>
            <a:pPr marL="464350" indent="-464350" defTabSz="914190">
              <a:lnSpc>
                <a:spcPct val="130000"/>
              </a:lnSpc>
              <a:spcBef>
                <a:spcPts val="492"/>
              </a:spcBef>
              <a:buClr>
                <a:srgbClr val="000000"/>
              </a:buClr>
              <a:buSzPct val="100000"/>
              <a:buFont typeface="Helvetica Light" charset="0"/>
              <a:buChar char="•"/>
              <a:defRPr/>
            </a:pPr>
            <a:r>
              <a:rPr lang="en-US" sz="2000" dirty="0">
                <a:cs typeface="Arial" pitchFamily="34" charset="0"/>
                <a:sym typeface="Arial" pitchFamily="34" charset="0"/>
              </a:rPr>
              <a:t>American Gas Association, AGA</a:t>
            </a:r>
          </a:p>
          <a:p>
            <a:pPr marL="464350" indent="-464350" defTabSz="914190">
              <a:lnSpc>
                <a:spcPct val="130000"/>
              </a:lnSpc>
              <a:spcBef>
                <a:spcPts val="492"/>
              </a:spcBef>
              <a:buClr>
                <a:srgbClr val="000000"/>
              </a:buClr>
              <a:buSzPct val="100000"/>
              <a:buFont typeface="Helvetica Light" charset="0"/>
              <a:buChar char="•"/>
              <a:defRPr/>
            </a:pPr>
            <a:r>
              <a:rPr lang="en-US" sz="2000" dirty="0">
                <a:cs typeface="Arial" pitchFamily="34" charset="0"/>
                <a:sym typeface="Arial" pitchFamily="34" charset="0"/>
              </a:rPr>
              <a:t>Association of Equipment Manufacturers, AEM </a:t>
            </a:r>
          </a:p>
          <a:p>
            <a:pPr marL="464350" indent="-464350" defTabSz="914190">
              <a:lnSpc>
                <a:spcPct val="130000"/>
              </a:lnSpc>
              <a:spcBef>
                <a:spcPts val="492"/>
              </a:spcBef>
              <a:buClr>
                <a:srgbClr val="000000"/>
              </a:buClr>
              <a:buSzPct val="100000"/>
              <a:buFont typeface="Helvetica Light" charset="0"/>
              <a:buChar char="•"/>
              <a:defRPr/>
            </a:pPr>
            <a:r>
              <a:rPr lang="en-US" sz="2000" dirty="0">
                <a:cs typeface="Arial" pitchFamily="34" charset="0"/>
                <a:sym typeface="Arial" pitchFamily="34" charset="0"/>
              </a:rPr>
              <a:t>Distribution Contractors Association, DCA</a:t>
            </a:r>
          </a:p>
          <a:p>
            <a:pPr marL="464350" indent="-464350" defTabSz="914190">
              <a:lnSpc>
                <a:spcPct val="130000"/>
              </a:lnSpc>
              <a:spcBef>
                <a:spcPts val="492"/>
              </a:spcBef>
              <a:buClr>
                <a:srgbClr val="000000"/>
              </a:buClr>
              <a:buSzPct val="100000"/>
              <a:buFont typeface="Helvetica Light" charset="0"/>
              <a:buChar char="•"/>
              <a:defRPr/>
            </a:pPr>
            <a:r>
              <a:rPr lang="en-US" sz="2000" dirty="0">
                <a:cs typeface="Arial" pitchFamily="34" charset="0"/>
                <a:sym typeface="Arial" pitchFamily="34" charset="0"/>
              </a:rPr>
              <a:t>Gas Technology Institute, GTI</a:t>
            </a:r>
          </a:p>
          <a:p>
            <a:pPr marL="464350" indent="-464350" defTabSz="914190">
              <a:lnSpc>
                <a:spcPct val="130000"/>
              </a:lnSpc>
              <a:spcBef>
                <a:spcPts val="492"/>
              </a:spcBef>
              <a:buClr>
                <a:srgbClr val="000000"/>
              </a:buClr>
              <a:buSzPct val="100000"/>
              <a:buFont typeface="Helvetica Light" charset="0"/>
              <a:buChar char="•"/>
              <a:defRPr/>
            </a:pPr>
            <a:r>
              <a:rPr lang="en-US" sz="2000" dirty="0">
                <a:cs typeface="Arial" pitchFamily="34" charset="0"/>
                <a:sym typeface="Arial" pitchFamily="34" charset="0"/>
              </a:rPr>
              <a:t>National Underground Contractors Assoc., NUCA</a:t>
            </a:r>
          </a:p>
          <a:p>
            <a:pPr marL="464350" indent="-464350" defTabSz="914190">
              <a:lnSpc>
                <a:spcPct val="130000"/>
              </a:lnSpc>
              <a:spcBef>
                <a:spcPts val="492"/>
              </a:spcBef>
              <a:buClr>
                <a:srgbClr val="000000"/>
              </a:buClr>
              <a:buSzPct val="100000"/>
              <a:buFont typeface="Helvetica Light" charset="0"/>
              <a:buChar char="•"/>
              <a:defRPr/>
            </a:pPr>
            <a:r>
              <a:rPr lang="en-US" sz="2000" dirty="0">
                <a:cs typeface="Arial" pitchFamily="34" charset="0"/>
                <a:sym typeface="Arial" pitchFamily="34" charset="0"/>
              </a:rPr>
              <a:t>Midwest Energy Association, MEA</a:t>
            </a:r>
          </a:p>
          <a:p>
            <a:pPr marL="464350" indent="-464350" defTabSz="914190">
              <a:lnSpc>
                <a:spcPct val="130000"/>
              </a:lnSpc>
              <a:spcBef>
                <a:spcPts val="492"/>
              </a:spcBef>
              <a:buClr>
                <a:srgbClr val="000000"/>
              </a:buClr>
              <a:buSzPct val="100000"/>
              <a:buFont typeface="Helvetica Light" charset="0"/>
              <a:buChar char="•"/>
              <a:defRPr/>
            </a:pPr>
            <a:r>
              <a:rPr lang="en-US" sz="2000" dirty="0">
                <a:cs typeface="Arial" pitchFamily="34" charset="0"/>
                <a:sym typeface="Arial" pitchFamily="34" charset="0"/>
              </a:rPr>
              <a:t>Northeast Gas Association</a:t>
            </a:r>
          </a:p>
          <a:p>
            <a:pPr marL="464350" indent="-464350" defTabSz="914190">
              <a:lnSpc>
                <a:spcPct val="130000"/>
              </a:lnSpc>
              <a:spcBef>
                <a:spcPts val="492"/>
              </a:spcBef>
              <a:buClr>
                <a:srgbClr val="000000"/>
              </a:buClr>
              <a:buSzPct val="100000"/>
              <a:buFont typeface="Helvetica Light" charset="0"/>
              <a:buChar char="•"/>
              <a:defRPr/>
            </a:pPr>
            <a:r>
              <a:rPr lang="en-US" sz="2000" dirty="0">
                <a:cs typeface="Arial" pitchFamily="34" charset="0"/>
                <a:sym typeface="Arial" pitchFamily="34" charset="0"/>
              </a:rPr>
              <a:t>Southern Gas Association, SGA</a:t>
            </a:r>
          </a:p>
          <a:p>
            <a:pPr marL="464350" indent="-464350" defTabSz="914190">
              <a:lnSpc>
                <a:spcPct val="130000"/>
              </a:lnSpc>
              <a:spcBef>
                <a:spcPts val="492"/>
              </a:spcBef>
              <a:buClr>
                <a:srgbClr val="000000"/>
              </a:buClr>
              <a:buSzPct val="100000"/>
              <a:buFont typeface="Helvetica Light" charset="0"/>
              <a:buChar char="•"/>
              <a:defRPr/>
            </a:pPr>
            <a:r>
              <a:rPr lang="en-US" sz="2000" dirty="0">
                <a:cs typeface="Arial" pitchFamily="34" charset="0"/>
                <a:sym typeface="Arial" pitchFamily="34" charset="0"/>
              </a:rPr>
              <a:t>Western Energy Institute, WEI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06C6732A-ED15-AC40-94D6-150A756390C4}"/>
              </a:ext>
            </a:extLst>
          </p:cNvPr>
          <p:cNvSpPr>
            <a:spLocks/>
          </p:cNvSpPr>
          <p:nvPr/>
        </p:nvSpPr>
        <p:spPr bwMode="auto">
          <a:xfrm>
            <a:off x="607220" y="359791"/>
            <a:ext cx="8536780" cy="699965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lIns="89297" tIns="53578" rIns="89297" bIns="53578"/>
          <a:lstStyle/>
          <a:p>
            <a:pPr defTabSz="914190">
              <a:defRPr/>
            </a:pPr>
            <a:r>
              <a:rPr lang="en-US" sz="2800" dirty="0">
                <a:cs typeface="Arial" pitchFamily="34" charset="0"/>
                <a:sym typeface="Arial" pitchFamily="34" charset="0"/>
              </a:rPr>
              <a:t>Partial List of Reviewing Organizations </a:t>
            </a:r>
            <a:br>
              <a:rPr lang="en-US" sz="2800" dirty="0">
                <a:cs typeface="Arial" pitchFamily="34" charset="0"/>
                <a:sym typeface="Arial" pitchFamily="34" charset="0"/>
              </a:rPr>
            </a:br>
            <a:r>
              <a:rPr lang="en-US" sz="2800" dirty="0">
                <a:cs typeface="Arial" pitchFamily="34" charset="0"/>
                <a:sym typeface="Arial" pitchFamily="34" charset="0"/>
              </a:rPr>
              <a:t>Asked to Participate In Cooperation with CBSA</a:t>
            </a:r>
          </a:p>
        </p:txBody>
      </p:sp>
    </p:spTree>
    <p:extLst>
      <p:ext uri="{BB962C8B-B14F-4D97-AF65-F5344CB8AC3E}">
        <p14:creationId xmlns:p14="http://schemas.microsoft.com/office/powerpoint/2010/main" val="4092969650"/>
      </p:ext>
    </p:extLst>
  </p:cSld>
  <p:clrMapOvr>
    <a:masterClrMapping/>
  </p:clrMapOvr>
  <p:transition spd="med" advClick="0" advTm="5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3C35571-FA8E-8B41-B0C9-D014F8079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chemeClr val="bg2">
                  <a:lumMod val="50000"/>
                </a:scheme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226B79CA-94C0-3040-9BC1-46B0A6CF3A92}"/>
              </a:ext>
            </a:extLst>
          </p:cNvPr>
          <p:cNvSpPr>
            <a:spLocks/>
          </p:cNvSpPr>
          <p:nvPr/>
        </p:nvSpPr>
        <p:spPr bwMode="auto">
          <a:xfrm>
            <a:off x="607219" y="1875234"/>
            <a:ext cx="8197453" cy="5089922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lIns="89297" tIns="53578" rIns="89297" bIns="53578"/>
          <a:lstStyle/>
          <a:p>
            <a:pPr defTabSz="914190">
              <a:lnSpc>
                <a:spcPct val="130000"/>
              </a:lnSpc>
              <a:spcBef>
                <a:spcPts val="492"/>
              </a:spcBef>
              <a:buClr>
                <a:srgbClr val="000000"/>
              </a:buClr>
              <a:buSzPct val="100000"/>
              <a:defRPr/>
            </a:pPr>
            <a:endParaRPr lang="en-US" dirty="0"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marL="464350" indent="-464350" defTabSz="914190">
              <a:lnSpc>
                <a:spcPct val="130000"/>
              </a:lnSpc>
              <a:spcBef>
                <a:spcPts val="492"/>
              </a:spcBef>
              <a:buClr>
                <a:srgbClr val="000000"/>
              </a:buClr>
              <a:buSzPct val="100000"/>
              <a:buFont typeface="Helvetica Light" charset="0"/>
              <a:buChar char="•"/>
              <a:defRPr/>
            </a:pPr>
            <a:endParaRPr lang="en-US" sz="1969" dirty="0">
              <a:cs typeface="Arial" pitchFamily="34" charset="0"/>
              <a:sym typeface="Arial" pitchFamily="34" charset="0"/>
            </a:endParaRP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A9E1E592-6DB6-2B4D-A29D-C11884700D61}"/>
              </a:ext>
            </a:extLst>
          </p:cNvPr>
          <p:cNvSpPr>
            <a:spLocks/>
          </p:cNvSpPr>
          <p:nvPr/>
        </p:nvSpPr>
        <p:spPr bwMode="auto">
          <a:xfrm>
            <a:off x="500064" y="371597"/>
            <a:ext cx="7123658" cy="112859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lIns="89297" tIns="53578" rIns="89297" bIns="53578"/>
          <a:lstStyle/>
          <a:p>
            <a:pPr defTabSz="914190">
              <a:defRPr/>
            </a:pPr>
            <a:endParaRPr lang="en-US" sz="3375" dirty="0">
              <a:cs typeface="Arial" pitchFamily="34" charset="0"/>
              <a:sym typeface="Arial" pitchFamily="34" charset="0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06C6732A-ED15-AC40-94D6-150A756390C4}"/>
              </a:ext>
            </a:extLst>
          </p:cNvPr>
          <p:cNvSpPr>
            <a:spLocks/>
          </p:cNvSpPr>
          <p:nvPr/>
        </p:nvSpPr>
        <p:spPr bwMode="auto">
          <a:xfrm>
            <a:off x="607221" y="478754"/>
            <a:ext cx="7123658" cy="699965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lIns="89297" tIns="53578" rIns="89297" bIns="53578"/>
          <a:lstStyle/>
          <a:p>
            <a:pPr defTabSz="914190">
              <a:defRPr/>
            </a:pPr>
            <a:r>
              <a:rPr lang="en-US" sz="2800" dirty="0">
                <a:cs typeface="Arial" pitchFamily="34" charset="0"/>
                <a:sym typeface="Arial" pitchFamily="34" charset="0"/>
              </a:rPr>
              <a:t>Leading Practices – Background Chapters</a:t>
            </a:r>
          </a:p>
          <a:p>
            <a:pPr defTabSz="914190">
              <a:defRPr/>
            </a:pPr>
            <a:endParaRPr lang="en-US" sz="3375" dirty="0">
              <a:cs typeface="Arial" pitchFamily="34" charset="0"/>
              <a:sym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4E2C28-D33B-2647-BB6B-07B90F11A07B}"/>
              </a:ext>
            </a:extLst>
          </p:cNvPr>
          <p:cNvSpPr txBox="1"/>
          <p:nvPr/>
        </p:nvSpPr>
        <p:spPr>
          <a:xfrm>
            <a:off x="607219" y="1285876"/>
            <a:ext cx="7016503" cy="4096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8640" indent="-548640">
              <a:lnSpc>
                <a:spcPct val="13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cs typeface="Arial" panose="020B0604020202020204" pitchFamily="34" charset="0"/>
              </a:rPr>
              <a:t>History of Cross Bores			             	</a:t>
            </a:r>
          </a:p>
          <a:p>
            <a:pPr marL="548640" indent="-548640">
              <a:lnSpc>
                <a:spcPct val="13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cs typeface="Arial" panose="020B0604020202020204" pitchFamily="34" charset="0"/>
              </a:rPr>
              <a:t>Financial and Social Costs				</a:t>
            </a:r>
          </a:p>
          <a:p>
            <a:pPr marL="548640" indent="-548640">
              <a:lnSpc>
                <a:spcPct val="13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cs typeface="Arial" panose="020B0604020202020204" pitchFamily="34" charset="0"/>
              </a:rPr>
              <a:t>Current Practice Gaps			</a:t>
            </a:r>
          </a:p>
          <a:p>
            <a:pPr marL="548640" indent="-548640">
              <a:lnSpc>
                <a:spcPct val="13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cs typeface="Arial" panose="020B0604020202020204" pitchFamily="34" charset="0"/>
              </a:rPr>
              <a:t>Installation Equipment at Risk of Creating Cross Bores</a:t>
            </a:r>
          </a:p>
          <a:p>
            <a:pPr marL="548640" indent="-548640">
              <a:lnSpc>
                <a:spcPct val="13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cs typeface="Arial" panose="020B0604020202020204" pitchFamily="34" charset="0"/>
              </a:rPr>
              <a:t>Results of Cross Bores and the Timeline	</a:t>
            </a:r>
          </a:p>
          <a:p>
            <a:pPr marL="548640" indent="-548640">
              <a:lnSpc>
                <a:spcPct val="13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cs typeface="Arial" panose="020B0604020202020204" pitchFamily="34" charset="0"/>
              </a:rPr>
              <a:t>Responsible Party’s Opportunity to Minimize Cross Bore Risk and Impacts</a:t>
            </a:r>
          </a:p>
          <a:p>
            <a:pPr marL="548640" indent="-548640">
              <a:lnSpc>
                <a:spcPct val="13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cs typeface="Arial" panose="020B0604020202020204" pitchFamily="34" charset="0"/>
              </a:rPr>
              <a:t>Regulatory Opportunities				</a:t>
            </a:r>
          </a:p>
          <a:p>
            <a:pPr marL="548640" indent="-548640">
              <a:lnSpc>
                <a:spcPct val="13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cs typeface="Arial" panose="020B0604020202020204" pitchFamily="34" charset="0"/>
              </a:rPr>
              <a:t>Regulatory Rate Support			</a:t>
            </a:r>
          </a:p>
          <a:p>
            <a:pPr marL="548640" indent="-548640">
              <a:lnSpc>
                <a:spcPct val="13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cs typeface="Arial" panose="020B0604020202020204" pitchFamily="34" charset="0"/>
              </a:rPr>
              <a:t>Sources of Cross Bore Information</a:t>
            </a:r>
            <a:r>
              <a:rPr lang="en-US" sz="2250" dirty="0"/>
              <a:t>	</a:t>
            </a:r>
            <a:r>
              <a:rPr lang="en-US" dirty="0"/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071160"/>
      </p:ext>
    </p:extLst>
  </p:cSld>
  <p:clrMapOvr>
    <a:masterClrMapping/>
  </p:clrMapOvr>
  <p:transition spd="med" advClick="0" advTm="5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353FCC3-DB11-EF45-BE5C-10A255EA6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chemeClr val="bg2">
                  <a:lumMod val="50000"/>
                </a:scheme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ABF6BE94-D6F2-4641-8D3A-BBD16DDA20A3}"/>
              </a:ext>
            </a:extLst>
          </p:cNvPr>
          <p:cNvSpPr>
            <a:spLocks/>
          </p:cNvSpPr>
          <p:nvPr/>
        </p:nvSpPr>
        <p:spPr bwMode="auto">
          <a:xfrm>
            <a:off x="539552" y="260648"/>
            <a:ext cx="7822406" cy="699965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lIns="89297" tIns="53578" rIns="89297" bIns="53578"/>
          <a:lstStyle/>
          <a:p>
            <a:pPr defTabSz="914190">
              <a:defRPr/>
            </a:pPr>
            <a:r>
              <a:rPr lang="en-US" sz="2800" dirty="0">
                <a:cs typeface="Arial" pitchFamily="34" charset="0"/>
                <a:sym typeface="Arial" pitchFamily="34" charset="0"/>
              </a:rPr>
              <a:t>Leading Practices for Cross Bore Risk Reduction</a:t>
            </a:r>
          </a:p>
          <a:p>
            <a:pPr defTabSz="914190">
              <a:defRPr/>
            </a:pPr>
            <a:r>
              <a:rPr lang="en-US" sz="3375" dirty="0">
                <a:cs typeface="Arial" pitchFamily="34" charset="0"/>
                <a:sym typeface="Arial" pitchFamily="34" charset="0"/>
              </a:rPr>
              <a:t>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B394C4-5C16-154E-9AB4-9DB77A9F3B5B}"/>
              </a:ext>
            </a:extLst>
          </p:cNvPr>
          <p:cNvSpPr txBox="1"/>
          <p:nvPr/>
        </p:nvSpPr>
        <p:spPr>
          <a:xfrm>
            <a:off x="395536" y="1321769"/>
            <a:ext cx="5421659" cy="5488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32" indent="-401822">
              <a:lnSpc>
                <a:spcPct val="114000"/>
              </a:lnSpc>
              <a:spcAft>
                <a:spcPts val="844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cs typeface="Arial" pitchFamily="34" charset="0"/>
                <a:sym typeface="Arial" pitchFamily="34" charset="0"/>
              </a:rPr>
              <a:t>Requested from industry &amp; regulator because of concerns showing need for a detailed guidance document </a:t>
            </a:r>
          </a:p>
          <a:p>
            <a:pPr marL="360032" indent="-401822">
              <a:lnSpc>
                <a:spcPct val="114000"/>
              </a:lnSpc>
              <a:spcAft>
                <a:spcPts val="844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Existing cross bore inspections and construction efforts have, in some cases reported an area cleared of cross bore risks, but cross bores were found subsequently. </a:t>
            </a:r>
          </a:p>
          <a:p>
            <a:pPr marL="360032" indent="-401822">
              <a:lnSpc>
                <a:spcPct val="114000"/>
              </a:lnSpc>
              <a:spcAft>
                <a:spcPts val="844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Requires high confidence cross bore reduction efforts.</a:t>
            </a:r>
          </a:p>
          <a:p>
            <a:pPr marL="360032" indent="-401822">
              <a:lnSpc>
                <a:spcPct val="114000"/>
              </a:lnSpc>
              <a:spcAft>
                <a:spcPts val="844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Verifiable </a:t>
            </a:r>
            <a:r>
              <a:rPr lang="en-US" sz="2000" dirty="0" err="1">
                <a:cs typeface="Arial" panose="020B0604020202020204" pitchFamily="34" charset="0"/>
              </a:rPr>
              <a:t>QAQC’d</a:t>
            </a:r>
            <a:r>
              <a:rPr lang="en-US" sz="2000" dirty="0">
                <a:cs typeface="Arial" panose="020B0604020202020204" pitchFamily="34" charset="0"/>
              </a:rPr>
              <a:t> processes, accurate GPS and GIS are recommended</a:t>
            </a:r>
          </a:p>
          <a:p>
            <a:pPr marL="360032" indent="-401822">
              <a:lnSpc>
                <a:spcPct val="114000"/>
              </a:lnSpc>
              <a:spcAft>
                <a:spcPts val="844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cs typeface="Arial" panose="020B0604020202020204" pitchFamily="34" charset="0"/>
              </a:rPr>
              <a:t>Accurate Verifiable Data is REQUIRED!</a:t>
            </a:r>
          </a:p>
          <a:p>
            <a:pPr marL="360032" indent="-401822">
              <a:lnSpc>
                <a:spcPct val="114000"/>
              </a:lnSpc>
              <a:spcAft>
                <a:spcPts val="844"/>
              </a:spcAft>
              <a:buFont typeface="Arial" panose="020B0604020202020204" pitchFamily="34" charset="0"/>
              <a:buChar char="•"/>
            </a:pPr>
            <a:endParaRPr lang="en-US" sz="2000" dirty="0"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514958-611B-1646-B4F5-1DB264DEF7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4351">
            <a:off x="5575482" y="1476124"/>
            <a:ext cx="3386965" cy="43516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5877237"/>
      </p:ext>
    </p:extLst>
  </p:cSld>
  <p:clrMapOvr>
    <a:masterClrMapping/>
  </p:clrMapOvr>
  <p:transition spd="med" advClick="0" advTm="5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3C35571-FA8E-8B41-B0C9-D014F8079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chemeClr val="bg2">
                  <a:lumMod val="50000"/>
                </a:scheme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226B79CA-94C0-3040-9BC1-46B0A6CF3A92}"/>
              </a:ext>
            </a:extLst>
          </p:cNvPr>
          <p:cNvSpPr>
            <a:spLocks/>
          </p:cNvSpPr>
          <p:nvPr/>
        </p:nvSpPr>
        <p:spPr bwMode="auto">
          <a:xfrm>
            <a:off x="607219" y="1875234"/>
            <a:ext cx="8197453" cy="5089922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lIns="89297" tIns="53578" rIns="89297" bIns="53578"/>
          <a:lstStyle/>
          <a:p>
            <a:pPr defTabSz="914190">
              <a:lnSpc>
                <a:spcPct val="130000"/>
              </a:lnSpc>
              <a:spcBef>
                <a:spcPts val="492"/>
              </a:spcBef>
              <a:buClr>
                <a:srgbClr val="000000"/>
              </a:buClr>
              <a:buSzPct val="100000"/>
              <a:defRPr/>
            </a:pPr>
            <a:endParaRPr lang="en-US" dirty="0"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marL="464350" indent="-464350" defTabSz="914190">
              <a:lnSpc>
                <a:spcPct val="130000"/>
              </a:lnSpc>
              <a:spcBef>
                <a:spcPts val="492"/>
              </a:spcBef>
              <a:buClr>
                <a:srgbClr val="000000"/>
              </a:buClr>
              <a:buSzPct val="100000"/>
              <a:buFont typeface="Helvetica Light" charset="0"/>
              <a:buChar char="•"/>
              <a:defRPr/>
            </a:pPr>
            <a:endParaRPr lang="en-US" sz="1969" dirty="0">
              <a:cs typeface="Arial" pitchFamily="34" charset="0"/>
              <a:sym typeface="Arial" pitchFamily="34" charset="0"/>
            </a:endParaRP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A9E1E592-6DB6-2B4D-A29D-C11884700D61}"/>
              </a:ext>
            </a:extLst>
          </p:cNvPr>
          <p:cNvSpPr>
            <a:spLocks/>
          </p:cNvSpPr>
          <p:nvPr/>
        </p:nvSpPr>
        <p:spPr bwMode="auto">
          <a:xfrm>
            <a:off x="500064" y="371597"/>
            <a:ext cx="7123658" cy="112859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lIns="89297" tIns="53578" rIns="89297" bIns="53578"/>
          <a:lstStyle/>
          <a:p>
            <a:pPr defTabSz="914190">
              <a:defRPr/>
            </a:pPr>
            <a:endParaRPr lang="en-US" sz="3375" dirty="0">
              <a:cs typeface="Arial" pitchFamily="34" charset="0"/>
              <a:sym typeface="Arial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75C2802-DFC7-A043-91F6-C12D13617207}"/>
              </a:ext>
            </a:extLst>
          </p:cNvPr>
          <p:cNvSpPr>
            <a:spLocks/>
          </p:cNvSpPr>
          <p:nvPr/>
        </p:nvSpPr>
        <p:spPr bwMode="auto">
          <a:xfrm>
            <a:off x="714375" y="1714500"/>
            <a:ext cx="8197453" cy="4677055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lIns="89297" tIns="53578" rIns="89297" bIns="53578"/>
          <a:lstStyle/>
          <a:p>
            <a:pPr defTabSz="914190">
              <a:lnSpc>
                <a:spcPct val="130000"/>
              </a:lnSpc>
              <a:spcBef>
                <a:spcPts val="492"/>
              </a:spcBef>
              <a:buClr>
                <a:srgbClr val="000000"/>
              </a:buClr>
              <a:buSzPct val="100000"/>
              <a:defRPr/>
            </a:pPr>
            <a:r>
              <a:rPr lang="en-US" dirty="0"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</a:p>
          <a:p>
            <a:pPr defTabSz="914190">
              <a:lnSpc>
                <a:spcPct val="130000"/>
              </a:lnSpc>
              <a:spcBef>
                <a:spcPts val="492"/>
              </a:spcBef>
              <a:buClr>
                <a:srgbClr val="000000"/>
              </a:buClr>
              <a:buSzPct val="100000"/>
              <a:defRPr/>
            </a:pPr>
            <a:endParaRPr lang="en-US" dirty="0"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marL="464350" indent="-464350" defTabSz="914190">
              <a:lnSpc>
                <a:spcPct val="130000"/>
              </a:lnSpc>
              <a:spcBef>
                <a:spcPts val="492"/>
              </a:spcBef>
              <a:buClr>
                <a:srgbClr val="000000"/>
              </a:buClr>
              <a:buSzPct val="100000"/>
              <a:buFont typeface="Helvetica Light" charset="0"/>
              <a:buChar char="•"/>
              <a:defRPr/>
            </a:pPr>
            <a:endParaRPr lang="en-US" sz="1969" dirty="0">
              <a:cs typeface="Arial" pitchFamily="34" charset="0"/>
              <a:sym typeface="Arial" pitchFamily="34" charset="0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06C6732A-ED15-AC40-94D6-150A756390C4}"/>
              </a:ext>
            </a:extLst>
          </p:cNvPr>
          <p:cNvSpPr>
            <a:spLocks/>
          </p:cNvSpPr>
          <p:nvPr/>
        </p:nvSpPr>
        <p:spPr bwMode="auto">
          <a:xfrm>
            <a:off x="607221" y="478754"/>
            <a:ext cx="7123658" cy="112859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lIns="89297" tIns="53578" rIns="89297" bIns="53578"/>
          <a:lstStyle/>
          <a:p>
            <a:pPr defTabSz="914190">
              <a:defRPr/>
            </a:pPr>
            <a:endParaRPr lang="en-US" sz="3375" dirty="0">
              <a:cs typeface="Arial" pitchFamily="34" charset="0"/>
              <a:sym typeface="Arial" pitchFamily="34" charset="0"/>
            </a:endParaRPr>
          </a:p>
          <a:p>
            <a:pPr defTabSz="914190">
              <a:defRPr/>
            </a:pPr>
            <a:endParaRPr lang="en-US" sz="3375" dirty="0">
              <a:cs typeface="Arial" pitchFamily="34" charset="0"/>
              <a:sym typeface="Arial" pitchFamily="34" charset="0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185B8B95-F944-4047-83F0-A1152E67A9C9}"/>
              </a:ext>
            </a:extLst>
          </p:cNvPr>
          <p:cNvSpPr>
            <a:spLocks/>
          </p:cNvSpPr>
          <p:nvPr/>
        </p:nvSpPr>
        <p:spPr bwMode="auto">
          <a:xfrm>
            <a:off x="727318" y="264440"/>
            <a:ext cx="8090295" cy="699965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lIns="89297" tIns="53578" rIns="89297" bIns="53578"/>
          <a:lstStyle/>
          <a:p>
            <a:pPr defTabSz="914190">
              <a:defRPr/>
            </a:pPr>
            <a:r>
              <a:rPr lang="en-US" sz="2800" dirty="0">
                <a:cs typeface="Arial" pitchFamily="34" charset="0"/>
                <a:sym typeface="Arial" pitchFamily="34" charset="0"/>
              </a:rPr>
              <a:t>Leading Practices – </a:t>
            </a:r>
          </a:p>
          <a:p>
            <a:pPr defTabSz="914190">
              <a:defRPr/>
            </a:pPr>
            <a:r>
              <a:rPr lang="en-US" sz="2800" dirty="0">
                <a:cs typeface="Arial" pitchFamily="34" charset="0"/>
                <a:sym typeface="Arial" pitchFamily="34" charset="0"/>
              </a:rPr>
              <a:t>Technical Recommendation Chapters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BA5782-E06F-C44F-B221-1E908DEC8317}"/>
              </a:ext>
            </a:extLst>
          </p:cNvPr>
          <p:cNvSpPr/>
          <p:nvPr/>
        </p:nvSpPr>
        <p:spPr>
          <a:xfrm>
            <a:off x="714375" y="1423555"/>
            <a:ext cx="8429625" cy="5170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8640" indent="-548640">
              <a:lnSpc>
                <a:spcPct val="130000"/>
              </a:lnSpc>
              <a:spcAft>
                <a:spcPts val="844"/>
              </a:spcAft>
              <a:buFont typeface="+mj-lt"/>
              <a:buAutoNum type="arabicPeriod" startAt="10"/>
            </a:pPr>
            <a:r>
              <a:rPr lang="en-US" sz="2000" dirty="0">
                <a:cs typeface="Arial" panose="020B0604020202020204" pitchFamily="34" charset="0"/>
              </a:rPr>
              <a:t>Cross Bore Risk Reduction Goals					</a:t>
            </a:r>
          </a:p>
          <a:p>
            <a:pPr marL="548640" indent="-548640">
              <a:lnSpc>
                <a:spcPct val="130000"/>
              </a:lnSpc>
              <a:spcAft>
                <a:spcPts val="0"/>
              </a:spcAft>
              <a:buFont typeface="+mj-lt"/>
              <a:buAutoNum type="arabicPeriod" startAt="10"/>
            </a:pPr>
            <a:r>
              <a:rPr lang="en-US" sz="2000" dirty="0">
                <a:cs typeface="Arial" panose="020B0604020202020204" pitchFamily="34" charset="0"/>
              </a:rPr>
              <a:t>Outline of Risk Reduction Project Tasks				</a:t>
            </a:r>
          </a:p>
          <a:p>
            <a:pPr marL="548640" indent="-548640">
              <a:lnSpc>
                <a:spcPct val="130000"/>
              </a:lnSpc>
              <a:spcAft>
                <a:spcPts val="844"/>
              </a:spcAft>
              <a:buFont typeface="+mj-lt"/>
              <a:buAutoNum type="arabicPeriod" startAt="10"/>
            </a:pPr>
            <a:r>
              <a:rPr lang="en-US" sz="2000" dirty="0">
                <a:cs typeface="Arial" panose="020B0604020202020204" pitchFamily="34" charset="0"/>
              </a:rPr>
              <a:t>Legacy Risk Determination						</a:t>
            </a:r>
          </a:p>
          <a:p>
            <a:pPr marL="548640" indent="-548640">
              <a:lnSpc>
                <a:spcPct val="130000"/>
              </a:lnSpc>
              <a:spcAft>
                <a:spcPts val="844"/>
              </a:spcAft>
              <a:buFont typeface="+mj-lt"/>
              <a:buAutoNum type="arabicPeriod" startAt="10"/>
            </a:pPr>
            <a:r>
              <a:rPr lang="en-US" sz="2000" dirty="0">
                <a:cs typeface="Arial" panose="020B0604020202020204" pitchFamily="34" charset="0"/>
              </a:rPr>
              <a:t>New Construction Risk Reduction					</a:t>
            </a:r>
          </a:p>
          <a:p>
            <a:pPr marL="548640" indent="-548640">
              <a:lnSpc>
                <a:spcPct val="130000"/>
              </a:lnSpc>
              <a:spcAft>
                <a:spcPts val="844"/>
              </a:spcAft>
              <a:buFont typeface="+mj-lt"/>
              <a:buAutoNum type="arabicPeriod" startAt="10"/>
            </a:pPr>
            <a:r>
              <a:rPr lang="en-US" sz="2000" dirty="0">
                <a:cs typeface="Arial" panose="020B0604020202020204" pitchFamily="34" charset="0"/>
              </a:rPr>
              <a:t>Data Preservation, Accessibility and Security	</a:t>
            </a:r>
          </a:p>
          <a:p>
            <a:pPr marL="548640" indent="-548640">
              <a:lnSpc>
                <a:spcPct val="130000"/>
              </a:lnSpc>
              <a:spcAft>
                <a:spcPts val="844"/>
              </a:spcAft>
              <a:buFont typeface="+mj-lt"/>
              <a:buAutoNum type="arabicPeriod" startAt="10"/>
            </a:pPr>
            <a:r>
              <a:rPr lang="en-US" sz="2000" dirty="0">
                <a:cs typeface="Arial" panose="020B0604020202020204" pitchFamily="34" charset="0"/>
              </a:rPr>
              <a:t>Data Use Across the Enterprise</a:t>
            </a:r>
          </a:p>
          <a:p>
            <a:pPr marL="548640" indent="-548640">
              <a:lnSpc>
                <a:spcPct val="130000"/>
              </a:lnSpc>
              <a:spcAft>
                <a:spcPts val="844"/>
              </a:spcAft>
              <a:buFont typeface="+mj-lt"/>
              <a:buAutoNum type="arabicPeriod" startAt="10"/>
            </a:pPr>
            <a:r>
              <a:rPr lang="en-US" sz="2000" dirty="0">
                <a:cs typeface="Arial" panose="020B0604020202020204" pitchFamily="34" charset="0"/>
              </a:rPr>
              <a:t>Quality Control           						</a:t>
            </a:r>
          </a:p>
          <a:p>
            <a:pPr marL="548640" indent="-548640">
              <a:lnSpc>
                <a:spcPct val="130000"/>
              </a:lnSpc>
              <a:spcAft>
                <a:spcPts val="844"/>
              </a:spcAft>
              <a:buFont typeface="+mj-lt"/>
              <a:buAutoNum type="arabicPeriod" startAt="10"/>
            </a:pPr>
            <a:r>
              <a:rPr lang="en-US" sz="2000" dirty="0">
                <a:cs typeface="Arial" panose="020B0604020202020204" pitchFamily="34" charset="0"/>
              </a:rPr>
              <a:t>Project Metrics	</a:t>
            </a:r>
          </a:p>
          <a:p>
            <a:pPr marL="548640" indent="-548640">
              <a:lnSpc>
                <a:spcPct val="130000"/>
              </a:lnSpc>
              <a:spcAft>
                <a:spcPts val="844"/>
              </a:spcAft>
              <a:buFont typeface="+mj-lt"/>
              <a:buAutoNum type="arabicPeriod" startAt="10"/>
            </a:pPr>
            <a:r>
              <a:rPr lang="en-US" sz="2000" dirty="0">
                <a:cs typeface="Arial" panose="020B0604020202020204" pitchFamily="34" charset="0"/>
              </a:rPr>
              <a:t>Public Outreach	 </a:t>
            </a:r>
            <a:br>
              <a:rPr lang="en-US" sz="2000" dirty="0">
                <a:cs typeface="Arial" panose="020B0604020202020204" pitchFamily="34" charset="0"/>
              </a:rPr>
            </a:br>
            <a:br>
              <a:rPr lang="en-US" sz="2000" dirty="0">
                <a:cs typeface="Arial" panose="020B0604020202020204" pitchFamily="34" charset="0"/>
              </a:rPr>
            </a:br>
            <a:r>
              <a:rPr lang="en-US" sz="2000" dirty="0">
                <a:cs typeface="Arial" panose="020B0604020202020204" pitchFamily="34" charset="0"/>
              </a:rPr>
              <a:t>- Continued -</a:t>
            </a:r>
          </a:p>
        </p:txBody>
      </p:sp>
    </p:spTree>
    <p:extLst>
      <p:ext uri="{BB962C8B-B14F-4D97-AF65-F5344CB8AC3E}">
        <p14:creationId xmlns:p14="http://schemas.microsoft.com/office/powerpoint/2010/main" val="3403530787"/>
      </p:ext>
    </p:extLst>
  </p:cSld>
  <p:clrMapOvr>
    <a:masterClrMapping/>
  </p:clrMapOvr>
  <p:transition spd="med" advClick="0" advTm="5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D92285D-9EE6-6E4B-B5C3-6C13E710B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chemeClr val="bg2">
                  <a:lumMod val="50000"/>
                </a:scheme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59B2F934-F826-F848-851B-02ECA53B5050}"/>
              </a:ext>
            </a:extLst>
          </p:cNvPr>
          <p:cNvSpPr>
            <a:spLocks/>
          </p:cNvSpPr>
          <p:nvPr/>
        </p:nvSpPr>
        <p:spPr bwMode="auto">
          <a:xfrm>
            <a:off x="500064" y="478754"/>
            <a:ext cx="8643936" cy="1021434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lIns="89297" tIns="53578" rIns="89297" bIns="53578"/>
          <a:lstStyle/>
          <a:p>
            <a:pPr defTabSz="914190">
              <a:defRPr/>
            </a:pPr>
            <a:r>
              <a:rPr lang="en-US" sz="2800" dirty="0">
                <a:cs typeface="Arial" pitchFamily="34" charset="0"/>
                <a:sym typeface="Arial" pitchFamily="34" charset="0"/>
              </a:rPr>
              <a:t>Leading Practices – </a:t>
            </a:r>
          </a:p>
          <a:p>
            <a:pPr defTabSz="914190">
              <a:defRPr/>
            </a:pPr>
            <a:r>
              <a:rPr lang="en-US" sz="2800" dirty="0">
                <a:cs typeface="Arial" pitchFamily="34" charset="0"/>
                <a:sym typeface="Arial" pitchFamily="34" charset="0"/>
              </a:rPr>
              <a:t>Technical Recommendation Chapters, (cont.)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7AC9D7-8FE2-1342-A15D-CB82E1D46325}"/>
              </a:ext>
            </a:extLst>
          </p:cNvPr>
          <p:cNvSpPr/>
          <p:nvPr/>
        </p:nvSpPr>
        <p:spPr>
          <a:xfrm>
            <a:off x="607219" y="1714500"/>
            <a:ext cx="8536781" cy="4451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8640" indent="-548640">
              <a:lnSpc>
                <a:spcPct val="130000"/>
              </a:lnSpc>
              <a:spcAft>
                <a:spcPts val="0"/>
              </a:spcAft>
              <a:buFont typeface="+mj-lt"/>
              <a:buAutoNum type="arabicPeriod" startAt="19"/>
            </a:pPr>
            <a:r>
              <a:rPr lang="en-US" sz="2000" dirty="0">
                <a:cs typeface="Arial" panose="020B0604020202020204" pitchFamily="34" charset="0"/>
              </a:rPr>
              <a:t>Access to Sewer Systems, Public Right of Way and Private Property	</a:t>
            </a:r>
          </a:p>
          <a:p>
            <a:pPr marL="548640" indent="-548640">
              <a:lnSpc>
                <a:spcPct val="130000"/>
              </a:lnSpc>
              <a:spcAft>
                <a:spcPts val="0"/>
              </a:spcAft>
              <a:buFont typeface="+mj-lt"/>
              <a:buAutoNum type="arabicPeriod" startAt="19"/>
            </a:pPr>
            <a:r>
              <a:rPr lang="en-US" sz="2000" dirty="0">
                <a:cs typeface="Arial" panose="020B0604020202020204" pitchFamily="34" charset="0"/>
              </a:rPr>
              <a:t>Scoping for Cross Bore Risk Reduction Inspections</a:t>
            </a:r>
          </a:p>
          <a:p>
            <a:pPr marL="548640" indent="-548640">
              <a:lnSpc>
                <a:spcPct val="130000"/>
              </a:lnSpc>
              <a:spcAft>
                <a:spcPts val="0"/>
              </a:spcAft>
              <a:buFont typeface="+mj-lt"/>
              <a:buAutoNum type="arabicPeriod" startAt="19"/>
            </a:pPr>
            <a:r>
              <a:rPr lang="en-US" sz="2000" dirty="0">
                <a:cs typeface="Arial" panose="020B0604020202020204" pitchFamily="34" charset="0"/>
              </a:rPr>
              <a:t>New Construction Inspections				</a:t>
            </a:r>
          </a:p>
          <a:p>
            <a:pPr marL="548640" indent="-548640">
              <a:lnSpc>
                <a:spcPct val="130000"/>
              </a:lnSpc>
              <a:spcAft>
                <a:spcPts val="0"/>
              </a:spcAft>
              <a:buFont typeface="+mj-lt"/>
              <a:buAutoNum type="arabicPeriod" startAt="19"/>
            </a:pPr>
            <a:r>
              <a:rPr lang="en-US" sz="2000" dirty="0">
                <a:cs typeface="Arial" panose="020B0604020202020204" pitchFamily="34" charset="0"/>
              </a:rPr>
              <a:t>Robotic Mainline and Launched Lateral CCTV Inspections	</a:t>
            </a:r>
          </a:p>
          <a:p>
            <a:pPr marL="548640" indent="-548640">
              <a:lnSpc>
                <a:spcPct val="130000"/>
              </a:lnSpc>
              <a:spcAft>
                <a:spcPts val="0"/>
              </a:spcAft>
              <a:buFont typeface="+mj-lt"/>
              <a:buAutoNum type="arabicPeriod" startAt="19"/>
            </a:pPr>
            <a:r>
              <a:rPr lang="en-US" sz="2000" dirty="0">
                <a:cs typeface="Arial" panose="020B0604020202020204" pitchFamily="34" charset="0"/>
              </a:rPr>
              <a:t>Manual Push CCTV Inspections				</a:t>
            </a:r>
          </a:p>
          <a:p>
            <a:pPr marL="548640" indent="-548640">
              <a:lnSpc>
                <a:spcPct val="130000"/>
              </a:lnSpc>
              <a:spcAft>
                <a:spcPts val="0"/>
              </a:spcAft>
              <a:buFont typeface="+mj-lt"/>
              <a:buAutoNum type="arabicPeriod" startAt="19"/>
            </a:pPr>
            <a:r>
              <a:rPr lang="en-US" sz="2000" dirty="0">
                <a:cs typeface="Arial" panose="020B0604020202020204" pitchFamily="34" charset="0"/>
              </a:rPr>
              <a:t>Vacuum Excavation Used for Cross Bore Risk Reduction		</a:t>
            </a:r>
          </a:p>
          <a:p>
            <a:pPr marL="548640" indent="-548640">
              <a:lnSpc>
                <a:spcPct val="130000"/>
              </a:lnSpc>
              <a:spcAft>
                <a:spcPts val="0"/>
              </a:spcAft>
              <a:buFont typeface="+mj-lt"/>
              <a:buAutoNum type="arabicPeriod" startAt="19"/>
            </a:pPr>
            <a:r>
              <a:rPr lang="en-US" sz="2000" dirty="0">
                <a:cs typeface="Arial" panose="020B0604020202020204" pitchFamily="34" charset="0"/>
              </a:rPr>
              <a:t>Pull Back Camera Use					</a:t>
            </a:r>
          </a:p>
          <a:p>
            <a:pPr marL="548640" indent="-548640">
              <a:lnSpc>
                <a:spcPct val="130000"/>
              </a:lnSpc>
              <a:spcAft>
                <a:spcPts val="0"/>
              </a:spcAft>
              <a:buFont typeface="+mj-lt"/>
              <a:buAutoNum type="arabicPeriod" startAt="19"/>
            </a:pPr>
            <a:r>
              <a:rPr lang="en-US" sz="2000" dirty="0">
                <a:cs typeface="Arial" panose="020B0604020202020204" pitchFamily="34" charset="0"/>
              </a:rPr>
              <a:t>Ground Penetrating Radar Use	</a:t>
            </a:r>
          </a:p>
          <a:p>
            <a:pPr marL="548640" indent="-548640">
              <a:lnSpc>
                <a:spcPct val="130000"/>
              </a:lnSpc>
              <a:spcAft>
                <a:spcPts val="0"/>
              </a:spcAft>
              <a:buFont typeface="+mj-lt"/>
              <a:buAutoNum type="arabicPeriod" startAt="19"/>
            </a:pPr>
            <a:r>
              <a:rPr lang="en-US" sz="2000" dirty="0">
                <a:cs typeface="Arial" panose="020B0604020202020204" pitchFamily="34" charset="0"/>
              </a:rPr>
              <a:t>Other Emerging Tools for Future Consideration	  </a:t>
            </a:r>
            <a:br>
              <a:rPr lang="en-US" sz="2000" dirty="0">
                <a:cs typeface="Arial" panose="020B0604020202020204" pitchFamily="34" charset="0"/>
              </a:rPr>
            </a:br>
            <a:br>
              <a:rPr lang="en-US" sz="2000" dirty="0">
                <a:cs typeface="Arial" panose="020B0604020202020204" pitchFamily="34" charset="0"/>
              </a:rPr>
            </a:br>
            <a:r>
              <a:rPr lang="en-US" sz="2000" dirty="0">
                <a:cs typeface="Arial" panose="020B0604020202020204" pitchFamily="34" charset="0"/>
              </a:rPr>
              <a:t>- Continued -</a:t>
            </a:r>
          </a:p>
        </p:txBody>
      </p:sp>
    </p:spTree>
    <p:extLst>
      <p:ext uri="{BB962C8B-B14F-4D97-AF65-F5344CB8AC3E}">
        <p14:creationId xmlns:p14="http://schemas.microsoft.com/office/powerpoint/2010/main" val="3208738114"/>
      </p:ext>
    </p:extLst>
  </p:cSld>
  <p:clrMapOvr>
    <a:masterClrMapping/>
  </p:clrMapOvr>
  <p:transition spd="med" advClick="0" advTm="5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3C35571-FA8E-8B41-B0C9-D014F8079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chemeClr val="bg2">
                  <a:lumMod val="50000"/>
                </a:scheme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226B79CA-94C0-3040-9BC1-46B0A6CF3A92}"/>
              </a:ext>
            </a:extLst>
          </p:cNvPr>
          <p:cNvSpPr>
            <a:spLocks/>
          </p:cNvSpPr>
          <p:nvPr/>
        </p:nvSpPr>
        <p:spPr bwMode="auto">
          <a:xfrm>
            <a:off x="607219" y="1875234"/>
            <a:ext cx="8197453" cy="5089922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lIns="89297" tIns="53578" rIns="89297" bIns="53578"/>
          <a:lstStyle/>
          <a:p>
            <a:pPr defTabSz="914190">
              <a:lnSpc>
                <a:spcPct val="130000"/>
              </a:lnSpc>
              <a:spcBef>
                <a:spcPts val="492"/>
              </a:spcBef>
              <a:buClr>
                <a:srgbClr val="000000"/>
              </a:buClr>
              <a:buSzPct val="100000"/>
              <a:defRPr/>
            </a:pPr>
            <a:endParaRPr lang="en-US" dirty="0"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marL="464350" indent="-464350" defTabSz="914190">
              <a:lnSpc>
                <a:spcPct val="130000"/>
              </a:lnSpc>
              <a:spcBef>
                <a:spcPts val="492"/>
              </a:spcBef>
              <a:buClr>
                <a:srgbClr val="000000"/>
              </a:buClr>
              <a:buSzPct val="100000"/>
              <a:buFont typeface="Helvetica Light" charset="0"/>
              <a:buChar char="•"/>
              <a:defRPr/>
            </a:pPr>
            <a:endParaRPr lang="en-US" sz="1969" dirty="0">
              <a:cs typeface="Arial" pitchFamily="34" charset="0"/>
              <a:sym typeface="Arial" pitchFamily="34" charset="0"/>
            </a:endParaRP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A9E1E592-6DB6-2B4D-A29D-C11884700D61}"/>
              </a:ext>
            </a:extLst>
          </p:cNvPr>
          <p:cNvSpPr>
            <a:spLocks/>
          </p:cNvSpPr>
          <p:nvPr/>
        </p:nvSpPr>
        <p:spPr bwMode="auto">
          <a:xfrm>
            <a:off x="500064" y="371597"/>
            <a:ext cx="7123658" cy="112859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lIns="89297" tIns="53578" rIns="89297" bIns="53578"/>
          <a:lstStyle/>
          <a:p>
            <a:pPr defTabSz="914190">
              <a:defRPr/>
            </a:pPr>
            <a:endParaRPr lang="en-US" sz="3375" dirty="0">
              <a:cs typeface="Arial" pitchFamily="34" charset="0"/>
              <a:sym typeface="Arial" pitchFamily="34" charset="0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DD5A439F-E52C-3B42-89CE-B25051F04E83}"/>
              </a:ext>
            </a:extLst>
          </p:cNvPr>
          <p:cNvSpPr>
            <a:spLocks/>
          </p:cNvSpPr>
          <p:nvPr/>
        </p:nvSpPr>
        <p:spPr bwMode="auto">
          <a:xfrm>
            <a:off x="500064" y="478754"/>
            <a:ext cx="8643936" cy="1021434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lIns="89297" tIns="53578" rIns="89297" bIns="53578"/>
          <a:lstStyle/>
          <a:p>
            <a:pPr defTabSz="914190">
              <a:defRPr/>
            </a:pPr>
            <a:r>
              <a:rPr lang="en-US" sz="2800" dirty="0">
                <a:cs typeface="Arial" pitchFamily="34" charset="0"/>
                <a:sym typeface="Arial" pitchFamily="34" charset="0"/>
              </a:rPr>
              <a:t>Leading Practices – </a:t>
            </a:r>
          </a:p>
          <a:p>
            <a:pPr defTabSz="914190">
              <a:defRPr/>
            </a:pPr>
            <a:r>
              <a:rPr lang="en-US" sz="2800" dirty="0">
                <a:cs typeface="Arial" pitchFamily="34" charset="0"/>
                <a:sym typeface="Arial" pitchFamily="34" charset="0"/>
              </a:rPr>
              <a:t>Technical Recommendation Chapters, (cont.)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492B0D-088C-8C43-9FB3-6C743F1366F2}"/>
              </a:ext>
            </a:extLst>
          </p:cNvPr>
          <p:cNvSpPr/>
          <p:nvPr/>
        </p:nvSpPr>
        <p:spPr>
          <a:xfrm>
            <a:off x="607219" y="1714500"/>
            <a:ext cx="8536781" cy="4360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8640" indent="-548640">
              <a:lnSpc>
                <a:spcPct val="130000"/>
              </a:lnSpc>
              <a:spcAft>
                <a:spcPts val="0"/>
              </a:spcAft>
              <a:buFont typeface="+mj-lt"/>
              <a:buAutoNum type="arabicPeriod" startAt="28"/>
            </a:pPr>
            <a:r>
              <a:rPr lang="en-US" sz="2000" dirty="0">
                <a:cs typeface="Arial" panose="020B0604020202020204" pitchFamily="34" charset="0"/>
              </a:rPr>
              <a:t>Locating Field Work						</a:t>
            </a:r>
          </a:p>
          <a:p>
            <a:pPr marL="548640" indent="-548640">
              <a:lnSpc>
                <a:spcPct val="130000"/>
              </a:lnSpc>
              <a:spcAft>
                <a:spcPts val="0"/>
              </a:spcAft>
              <a:buFont typeface="+mj-lt"/>
              <a:buAutoNum type="arabicPeriod" startAt="28"/>
            </a:pPr>
            <a:r>
              <a:rPr lang="en-US" sz="2000" dirty="0">
                <a:cs typeface="Arial" panose="020B0604020202020204" pitchFamily="34" charset="0"/>
              </a:rPr>
              <a:t>Proximity Determinations						</a:t>
            </a:r>
          </a:p>
          <a:p>
            <a:pPr marL="548640" indent="-548640">
              <a:lnSpc>
                <a:spcPct val="130000"/>
              </a:lnSpc>
              <a:spcAft>
                <a:spcPts val="0"/>
              </a:spcAft>
              <a:buFont typeface="+mj-lt"/>
              <a:buAutoNum type="arabicPeriod" startAt="28"/>
            </a:pPr>
            <a:r>
              <a:rPr lang="en-US" sz="2000" dirty="0">
                <a:cs typeface="Arial" panose="020B0604020202020204" pitchFamily="34" charset="0"/>
              </a:rPr>
              <a:t>Clean Out Installation Use				</a:t>
            </a:r>
          </a:p>
          <a:p>
            <a:pPr marL="548640" indent="-548640">
              <a:lnSpc>
                <a:spcPct val="130000"/>
              </a:lnSpc>
              <a:spcAft>
                <a:spcPts val="0"/>
              </a:spcAft>
              <a:buFont typeface="+mj-lt"/>
              <a:buAutoNum type="arabicPeriod" startAt="28"/>
            </a:pPr>
            <a:r>
              <a:rPr lang="en-US" sz="2000" dirty="0">
                <a:cs typeface="Arial" panose="020B0604020202020204" pitchFamily="34" charset="0"/>
              </a:rPr>
              <a:t>Occupant Notifications					</a:t>
            </a:r>
          </a:p>
          <a:p>
            <a:pPr>
              <a:spcAft>
                <a:spcPts val="844"/>
              </a:spcAft>
            </a:pPr>
            <a:r>
              <a:rPr lang="en-US" sz="2000" dirty="0">
                <a:cs typeface="Arial" panose="020B0604020202020204" pitchFamily="34" charset="0"/>
              </a:rPr>
              <a:t>----------------------------------------------------------------------------------------</a:t>
            </a:r>
            <a:br>
              <a:rPr lang="en-US" sz="2000" dirty="0">
                <a:cs typeface="Arial" panose="020B0604020202020204" pitchFamily="34" charset="0"/>
              </a:rPr>
            </a:br>
            <a:endParaRPr lang="en-US" sz="2000" dirty="0">
              <a:cs typeface="Arial" panose="020B0604020202020204" pitchFamily="34" charset="0"/>
            </a:endParaRPr>
          </a:p>
          <a:p>
            <a:pPr>
              <a:spcAft>
                <a:spcPts val="844"/>
              </a:spcAft>
            </a:pPr>
            <a:r>
              <a:rPr lang="en-US" sz="2000" dirty="0">
                <a:cs typeface="Arial" panose="020B0604020202020204" pitchFamily="34" charset="0"/>
              </a:rPr>
              <a:t>Summary</a:t>
            </a:r>
          </a:p>
          <a:p>
            <a:pPr>
              <a:spcAft>
                <a:spcPts val="844"/>
              </a:spcAft>
            </a:pPr>
            <a:r>
              <a:rPr lang="en-US" sz="2000" dirty="0">
                <a:cs typeface="Arial" panose="020B0604020202020204" pitchFamily="34" charset="0"/>
              </a:rPr>
              <a:t>References</a:t>
            </a:r>
          </a:p>
          <a:p>
            <a:pPr>
              <a:spcAft>
                <a:spcPts val="844"/>
              </a:spcAft>
            </a:pPr>
            <a:r>
              <a:rPr lang="en-US" sz="2000" dirty="0">
                <a:cs typeface="Arial" panose="020B0604020202020204" pitchFamily="34" charset="0"/>
              </a:rPr>
              <a:t>Definitions</a:t>
            </a:r>
          </a:p>
          <a:p>
            <a:pPr>
              <a:spcAft>
                <a:spcPts val="844"/>
              </a:spcAft>
            </a:pPr>
            <a:r>
              <a:rPr lang="en-US" sz="2000" dirty="0">
                <a:cs typeface="Arial" panose="020B0604020202020204" pitchFamily="34" charset="0"/>
              </a:rPr>
              <a:t>Appendix A: Publications</a:t>
            </a:r>
          </a:p>
          <a:p>
            <a:pPr>
              <a:spcAft>
                <a:spcPts val="844"/>
              </a:spcAft>
            </a:pPr>
            <a:r>
              <a:rPr lang="en-US" sz="2000" dirty="0">
                <a:cs typeface="Arial" panose="020B0604020202020204" pitchFamily="34" charset="0"/>
              </a:rPr>
              <a:t>Appendix B: Examples for Notices, Door Hangers and Letters</a:t>
            </a:r>
          </a:p>
        </p:txBody>
      </p:sp>
    </p:spTree>
    <p:extLst>
      <p:ext uri="{BB962C8B-B14F-4D97-AF65-F5344CB8AC3E}">
        <p14:creationId xmlns:p14="http://schemas.microsoft.com/office/powerpoint/2010/main" val="3765232164"/>
      </p:ext>
    </p:extLst>
  </p:cSld>
  <p:clrMapOvr>
    <a:masterClrMapping/>
  </p:clrMapOvr>
  <p:transition spd="med" advClick="0" advTm="5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93D4B51-28BC-3140-BF0A-0A0089D12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7" fontAlgn="auto" hangingPunct="1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chemeClr val="bg2">
                  <a:lumMod val="50000"/>
                </a:scheme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F863A50A-B027-7140-B6AD-3D8A8D849338}"/>
              </a:ext>
            </a:extLst>
          </p:cNvPr>
          <p:cNvSpPr txBox="1">
            <a:spLocks/>
          </p:cNvSpPr>
          <p:nvPr/>
        </p:nvSpPr>
        <p:spPr>
          <a:xfrm>
            <a:off x="475185" y="423862"/>
            <a:ext cx="5544616" cy="642938"/>
          </a:xfrm>
          <a:prstGeom prst="rect">
            <a:avLst/>
          </a:prstGeom>
        </p:spPr>
        <p:txBody>
          <a:bodyPr vert="horz" lIns="64294" tIns="32147" rIns="64294" bIns="32147" rtlCol="0" anchor="ctr"/>
          <a:lstStyle>
            <a:defPPr>
              <a:defRPr lang="en-US"/>
            </a:defPPr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1707" kern="120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342900" indent="114300" algn="ctr" defTabSz="584200" rtl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685800" indent="228600" algn="ctr" defTabSz="584200" rtl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028700" indent="342900" algn="ctr" defTabSz="584200" rtl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1371600" indent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286000" algn="l" defTabSz="914400" rtl="0" eaLnBrk="1" latinLnBrk="0" hangingPunct="1"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743200" algn="l" defTabSz="914400" rtl="0" eaLnBrk="1" latinLnBrk="0" hangingPunct="1"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200400" algn="l" defTabSz="914400" rtl="0" eaLnBrk="1" latinLnBrk="0" hangingPunct="1"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657600" algn="l" defTabSz="914400" rtl="0" eaLnBrk="1" latinLnBrk="0" hangingPunct="1"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l" defTabSz="457177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Risk Modeling &amp; Prioritization / Project Flow Chart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8DE6A7-9816-A442-83CC-8706CDEE62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8270" y="1295399"/>
            <a:ext cx="3992202" cy="54260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3AFFBB-F433-464E-BE17-EC8B3BE3F0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052" y="1295400"/>
            <a:ext cx="4033931" cy="54260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0376454"/>
      </p:ext>
    </p:extLst>
  </p:cSld>
  <p:clrMapOvr>
    <a:masterClrMapping/>
  </p:clrMapOvr>
  <p:transition spd="med" advClick="0" advTm="5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3753ADB-D418-1A4B-9B26-85FF431CB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7" fontAlgn="auto" hangingPunct="1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chemeClr val="bg2">
                  <a:lumMod val="50000"/>
                </a:scheme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F4DDDC8D-3250-9349-A24E-F8C1EDE79D29}"/>
              </a:ext>
            </a:extLst>
          </p:cNvPr>
          <p:cNvSpPr txBox="1">
            <a:spLocks/>
          </p:cNvSpPr>
          <p:nvPr/>
        </p:nvSpPr>
        <p:spPr>
          <a:xfrm>
            <a:off x="539552" y="347662"/>
            <a:ext cx="5947172" cy="642938"/>
          </a:xfrm>
          <a:prstGeom prst="rect">
            <a:avLst/>
          </a:prstGeom>
        </p:spPr>
        <p:txBody>
          <a:bodyPr vert="horz" lIns="64294" tIns="32147" rIns="64294" bIns="32147" rtlCol="0" anchor="ctr"/>
          <a:lstStyle>
            <a:defPPr>
              <a:defRPr lang="en-US"/>
            </a:defPPr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1707" kern="120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342900" indent="114300" algn="ctr" defTabSz="584200" rtl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685800" indent="228600" algn="ctr" defTabSz="584200" rtl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028700" indent="342900" algn="ctr" defTabSz="584200" rtl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1371600" indent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286000" algn="l" defTabSz="914400" rtl="0" eaLnBrk="1" latinLnBrk="0" hangingPunct="1"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743200" algn="l" defTabSz="914400" rtl="0" eaLnBrk="1" latinLnBrk="0" hangingPunct="1"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200400" algn="l" defTabSz="914400" rtl="0" eaLnBrk="1" latinLnBrk="0" hangingPunct="1"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657600" algn="l" defTabSz="914400" rtl="0" eaLnBrk="1" latinLnBrk="0" hangingPunct="1"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l" defTabSz="457177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Sewer Inspection Challenges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A2BB59-2FA6-9749-A017-0D3F1A3DDF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291510"/>
            <a:ext cx="4144726" cy="54276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5473D8-3725-8247-A589-3EC1B45E4A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1675" y="1291509"/>
            <a:ext cx="4144726" cy="54093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8387922"/>
      </p:ext>
    </p:extLst>
  </p:cSld>
  <p:clrMapOvr>
    <a:masterClrMapping/>
  </p:clrMapOvr>
  <p:transition spd="med" advClick="0" advTm="5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A01992-02C3-CD46-9751-C48925686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7" fontAlgn="auto" hangingPunct="1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chemeClr val="bg2">
                  <a:lumMod val="50000"/>
                </a:scheme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21BA34-D38E-1A4B-9B1E-6298889337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590" y="1143000"/>
            <a:ext cx="4197410" cy="55035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BD0D942C-8043-D049-A834-B56C050B1F8C}"/>
              </a:ext>
            </a:extLst>
          </p:cNvPr>
          <p:cNvSpPr txBox="1">
            <a:spLocks/>
          </p:cNvSpPr>
          <p:nvPr/>
        </p:nvSpPr>
        <p:spPr>
          <a:xfrm>
            <a:off x="609600" y="358151"/>
            <a:ext cx="5947172" cy="642938"/>
          </a:xfrm>
          <a:prstGeom prst="rect">
            <a:avLst/>
          </a:prstGeom>
        </p:spPr>
        <p:txBody>
          <a:bodyPr vert="horz" lIns="64294" tIns="32147" rIns="64294" bIns="32147" rtlCol="0" anchor="ctr"/>
          <a:lstStyle>
            <a:defPPr>
              <a:defRPr lang="en-US"/>
            </a:defPPr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1707" kern="120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342900" indent="114300" algn="ctr" defTabSz="584200" rtl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685800" indent="228600" algn="ctr" defTabSz="584200" rtl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028700" indent="342900" algn="ctr" defTabSz="584200" rtl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1371600" indent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286000" algn="l" defTabSz="914400" rtl="0" eaLnBrk="1" latinLnBrk="0" hangingPunct="1"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743200" algn="l" defTabSz="914400" rtl="0" eaLnBrk="1" latinLnBrk="0" hangingPunct="1"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200400" algn="l" defTabSz="914400" rtl="0" eaLnBrk="1" latinLnBrk="0" hangingPunct="1"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657600" algn="l" defTabSz="914400" rtl="0" eaLnBrk="1" latinLnBrk="0" hangingPunct="1"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l" defTabSz="457177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Accessing Sewers from Structures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597BB8-C08F-8C4A-92AC-D09F2074FF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7490" y="1142999"/>
            <a:ext cx="4231371" cy="55035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3181241"/>
      </p:ext>
    </p:extLst>
  </p:cSld>
  <p:clrMapOvr>
    <a:masterClrMapping/>
  </p:clrMapOvr>
  <p:transition spd="med" advClick="0" advTm="5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CB1829-FA5B-2546-96E6-83DE22E86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7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49E35796-97EB-9E43-9BE4-247A2023B4BA}"/>
              </a:ext>
            </a:extLst>
          </p:cNvPr>
          <p:cNvSpPr txBox="1">
            <a:spLocks/>
          </p:cNvSpPr>
          <p:nvPr/>
        </p:nvSpPr>
        <p:spPr>
          <a:xfrm>
            <a:off x="480590" y="500062"/>
            <a:ext cx="5947172" cy="642938"/>
          </a:xfrm>
          <a:prstGeom prst="rect">
            <a:avLst/>
          </a:prstGeom>
        </p:spPr>
        <p:txBody>
          <a:bodyPr vert="horz" lIns="64294" tIns="32147" rIns="64294" bIns="32147" rtlCol="0" anchor="ctr"/>
          <a:lstStyle>
            <a:defPPr>
              <a:defRPr lang="en-US"/>
            </a:defPPr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1707" kern="120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342900" indent="114300" algn="ctr" defTabSz="584200" rtl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685800" indent="228600" algn="ctr" defTabSz="584200" rtl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028700" indent="342900" algn="ctr" defTabSz="584200" rtl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1371600" indent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286000" algn="l" defTabSz="914400" rtl="0" eaLnBrk="1" latinLnBrk="0" hangingPunct="1"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743200" algn="l" defTabSz="914400" rtl="0" eaLnBrk="1" latinLnBrk="0" hangingPunct="1"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200400" algn="l" defTabSz="914400" rtl="0" eaLnBrk="1" latinLnBrk="0" hangingPunct="1"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657600" algn="l" defTabSz="914400" rtl="0" eaLnBrk="1" latinLnBrk="0" hangingPunct="1"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l" defTabSz="457177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Cross Bore Intersections – Sanitary and Gas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A57777-A83D-CC44-9722-17747EF0B5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530" y="1398893"/>
            <a:ext cx="3932736" cy="51850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A70545-91EE-F348-A4E3-9517843F48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9891" y="1410173"/>
            <a:ext cx="4015531" cy="51850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7917732"/>
      </p:ext>
    </p:extLst>
  </p:cSld>
  <p:clrMapOvr>
    <a:masterClrMapping/>
  </p:clrMapOvr>
  <p:transition spd="med" advClick="0" advTm="5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82C6D99-D1D1-AE44-97CF-3AB1FCFCA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7" fontAlgn="auto" hangingPunct="1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chemeClr val="bg2">
                  <a:lumMod val="50000"/>
                </a:scheme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4BA3E5-9BC3-1341-9E9B-64DC277C44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676" y="1251016"/>
            <a:ext cx="3941308" cy="53527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3B9FDEB8-1D80-5243-82A5-627AC147F445}"/>
              </a:ext>
            </a:extLst>
          </p:cNvPr>
          <p:cNvSpPr txBox="1">
            <a:spLocks/>
          </p:cNvSpPr>
          <p:nvPr/>
        </p:nvSpPr>
        <p:spPr>
          <a:xfrm>
            <a:off x="609600" y="381000"/>
            <a:ext cx="5947172" cy="642938"/>
          </a:xfrm>
          <a:prstGeom prst="rect">
            <a:avLst/>
          </a:prstGeom>
        </p:spPr>
        <p:txBody>
          <a:bodyPr vert="horz" lIns="64294" tIns="32147" rIns="64294" bIns="32147" rtlCol="0" anchor="ctr"/>
          <a:lstStyle>
            <a:defPPr>
              <a:defRPr lang="en-US"/>
            </a:defPPr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1707" kern="120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342900" indent="114300" algn="ctr" defTabSz="584200" rtl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685800" indent="228600" algn="ctr" defTabSz="584200" rtl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028700" indent="342900" algn="ctr" defTabSz="584200" rtl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1371600" indent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286000" algn="l" defTabSz="914400" rtl="0" eaLnBrk="1" latinLnBrk="0" hangingPunct="1"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743200" algn="l" defTabSz="914400" rtl="0" eaLnBrk="1" latinLnBrk="0" hangingPunct="1"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200400" algn="l" defTabSz="914400" rtl="0" eaLnBrk="1" latinLnBrk="0" hangingPunct="1"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657600" algn="l" defTabSz="914400" rtl="0" eaLnBrk="1" latinLnBrk="0" hangingPunct="1"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l" defTabSz="457177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GIS Based Data Recommended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993BFB-900B-034B-9C76-550B700164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1234589"/>
            <a:ext cx="3941308" cy="53627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0942036"/>
      </p:ext>
    </p:extLst>
  </p:cSld>
  <p:clrMapOvr>
    <a:masterClrMapping/>
  </p:clrMapOvr>
  <p:transition spd="med" advClick="0" advTm="5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0EB0D01-F1FF-6B46-8318-6AEA3C5BA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7" fontAlgn="auto" hangingPunct="1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chemeClr val="bg2">
                  <a:lumMod val="50000"/>
                </a:scheme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2DBB4A38-C830-DA4B-A1D8-937BE4BA251B}"/>
              </a:ext>
            </a:extLst>
          </p:cNvPr>
          <p:cNvSpPr txBox="1">
            <a:spLocks/>
          </p:cNvSpPr>
          <p:nvPr/>
        </p:nvSpPr>
        <p:spPr>
          <a:xfrm>
            <a:off x="609600" y="376825"/>
            <a:ext cx="5947172" cy="642938"/>
          </a:xfrm>
          <a:prstGeom prst="rect">
            <a:avLst/>
          </a:prstGeom>
        </p:spPr>
        <p:txBody>
          <a:bodyPr vert="horz" lIns="64294" tIns="32147" rIns="64294" bIns="32147" rtlCol="0" anchor="ctr"/>
          <a:lstStyle>
            <a:defPPr>
              <a:defRPr lang="en-US"/>
            </a:defPPr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1707" kern="120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342900" indent="114300" algn="ctr" defTabSz="584200" rtl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685800" indent="228600" algn="ctr" defTabSz="584200" rtl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028700" indent="342900" algn="ctr" defTabSz="584200" rtl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1371600" indent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286000" algn="l" defTabSz="914400" rtl="0" eaLnBrk="1" latinLnBrk="0" hangingPunct="1"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743200" algn="l" defTabSz="914400" rtl="0" eaLnBrk="1" latinLnBrk="0" hangingPunct="1"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200400" algn="l" defTabSz="914400" rtl="0" eaLnBrk="1" latinLnBrk="0" hangingPunct="1"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657600" algn="l" defTabSz="914400" rtl="0" eaLnBrk="1" latinLnBrk="0" hangingPunct="1"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l" defTabSz="457177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Proximity Determinations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3770F2-D846-D646-A63E-F5FAF46A3A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4359" y="1076468"/>
            <a:ext cx="4018359" cy="5255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3330C8-9C29-5D48-BFD8-DED5E6160D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972" y="1371600"/>
            <a:ext cx="3613028" cy="475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2438"/>
      </p:ext>
    </p:extLst>
  </p:cSld>
  <p:clrMapOvr>
    <a:masterClrMapping/>
  </p:clrMapOvr>
  <p:transition spd="med" advClick="0" advTm="5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A5229376-0246-E245-96C8-CA2E68C48B9D}"/>
              </a:ext>
            </a:extLst>
          </p:cNvPr>
          <p:cNvSpPr txBox="1">
            <a:spLocks/>
          </p:cNvSpPr>
          <p:nvPr/>
        </p:nvSpPr>
        <p:spPr>
          <a:xfrm>
            <a:off x="767953" y="457200"/>
            <a:ext cx="5947172" cy="642938"/>
          </a:xfrm>
          <a:prstGeom prst="rect">
            <a:avLst/>
          </a:prstGeom>
        </p:spPr>
        <p:txBody>
          <a:bodyPr vert="horz" lIns="64294" tIns="32147" rIns="64294" bIns="32147" rtlCol="0" anchor="ctr"/>
          <a:lstStyle>
            <a:defPPr>
              <a:defRPr lang="en-US"/>
            </a:defPPr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1707" kern="120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342900" indent="114300" algn="ctr" defTabSz="584200" rtl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685800" indent="228600" algn="ctr" defTabSz="584200" rtl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028700" indent="342900" algn="ctr" defTabSz="584200" rtl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1371600" indent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286000" algn="l" defTabSz="914400" rtl="0" eaLnBrk="1" latinLnBrk="0" hangingPunct="1"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743200" algn="l" defTabSz="914400" rtl="0" eaLnBrk="1" latinLnBrk="0" hangingPunct="1"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200400" algn="l" defTabSz="914400" rtl="0" eaLnBrk="1" latinLnBrk="0" hangingPunct="1"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657600" algn="l" defTabSz="914400" rtl="0" eaLnBrk="1" latinLnBrk="0" hangingPunct="1"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l" defTabSz="457177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GPS / GIS Mapping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F9D60B-507F-5945-88C6-99FA27714107}"/>
              </a:ext>
            </a:extLst>
          </p:cNvPr>
          <p:cNvPicPr/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1679168"/>
            <a:ext cx="2459206" cy="350243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6E1289AB-9D93-B748-A717-4EB6DA797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1447800"/>
            <a:ext cx="4953000" cy="5257800"/>
          </a:xfrm>
        </p:spPr>
        <p:txBody>
          <a:bodyPr anchor="t"/>
          <a:lstStyle/>
          <a:p>
            <a:pPr marL="285750" indent="-285750" algn="l" defTabSz="650230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Recommended GPS Accuracy - better than 12” equipment</a:t>
            </a:r>
          </a:p>
          <a:p>
            <a:pPr marL="285750" indent="-285750" algn="l" defTabSz="650230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Requires differential correction capability</a:t>
            </a:r>
          </a:p>
          <a:p>
            <a:pPr marL="285750" indent="-285750" algn="l" defTabSz="650230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Differential correction is free in some states using mobile internet connections</a:t>
            </a:r>
          </a:p>
          <a:p>
            <a:pPr marL="285750" indent="-285750" algn="l" defTabSz="650230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Frequently achieve 4” (10 cm) accuracy</a:t>
            </a:r>
          </a:p>
          <a:p>
            <a:pPr marL="285750" indent="-285750" algn="l" defTabSz="650230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Use offsets to accommodate multipath from reflected GPS signals</a:t>
            </a:r>
          </a:p>
          <a:p>
            <a:pPr marL="285750" indent="-285750" algn="l" defTabSz="650230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Urban canyons are difficult to achieve 12” accuracy</a:t>
            </a:r>
          </a:p>
        </p:txBody>
      </p:sp>
    </p:spTree>
    <p:extLst>
      <p:ext uri="{BB962C8B-B14F-4D97-AF65-F5344CB8AC3E}">
        <p14:creationId xmlns:p14="http://schemas.microsoft.com/office/powerpoint/2010/main" val="4021183777"/>
      </p:ext>
    </p:extLst>
  </p:cSld>
  <p:clrMapOvr>
    <a:masterClrMapping/>
  </p:clrMapOvr>
  <p:transition spd="med" advClick="0" advTm="5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2E189-FA7D-1D48-92E3-A468A6F23D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325">
            <a:off x="647676" y="1595446"/>
            <a:ext cx="3835171" cy="50882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5007FE-3610-9948-B900-EE4BC5E7F6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290">
            <a:off x="5039439" y="1610142"/>
            <a:ext cx="3896581" cy="50766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A817E1B8-E0CC-9546-BE97-33CA6E2A3754}"/>
              </a:ext>
            </a:extLst>
          </p:cNvPr>
          <p:cNvSpPr>
            <a:spLocks/>
          </p:cNvSpPr>
          <p:nvPr/>
        </p:nvSpPr>
        <p:spPr bwMode="auto">
          <a:xfrm>
            <a:off x="607220" y="359791"/>
            <a:ext cx="8536780" cy="699965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lIns="89297" tIns="53578" rIns="89297" bIns="53578"/>
          <a:lstStyle/>
          <a:p>
            <a:pPr defTabSz="914190">
              <a:defRPr/>
            </a:pPr>
            <a:r>
              <a:rPr lang="en-US" sz="2800" dirty="0">
                <a:cs typeface="Arial" pitchFamily="34" charset="0"/>
                <a:sym typeface="Arial" pitchFamily="34" charset="0"/>
              </a:rPr>
              <a:t>32 Chapters, 88 pages, 23 Figures, 33 References, </a:t>
            </a:r>
            <a:r>
              <a:rPr lang="en-US" sz="2800">
                <a:cs typeface="Arial" pitchFamily="34" charset="0"/>
                <a:sym typeface="Arial" pitchFamily="34" charset="0"/>
              </a:rPr>
              <a:t>12 Example </a:t>
            </a:r>
            <a:r>
              <a:rPr lang="en-US" sz="2800" dirty="0">
                <a:cs typeface="Arial" pitchFamily="34" charset="0"/>
                <a:sym typeface="Arial" pitchFamily="34" charset="0"/>
              </a:rPr>
              <a:t>Notices</a:t>
            </a:r>
          </a:p>
        </p:txBody>
      </p:sp>
    </p:spTree>
    <p:extLst>
      <p:ext uri="{BB962C8B-B14F-4D97-AF65-F5344CB8AC3E}">
        <p14:creationId xmlns:p14="http://schemas.microsoft.com/office/powerpoint/2010/main" val="3084511325"/>
      </p:ext>
    </p:extLst>
  </p:cSld>
  <p:clrMapOvr>
    <a:masterClrMapping/>
  </p:clrMapOvr>
  <p:transition spd="med" advClick="0" advTm="5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8F8191B-A6A2-6F4F-888A-9B79DB307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7" fontAlgn="auto" hangingPunct="1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chemeClr val="bg2">
                  <a:lumMod val="50000"/>
                </a:scheme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DC76850A-4199-704D-846C-5FD598269062}"/>
              </a:ext>
            </a:extLst>
          </p:cNvPr>
          <p:cNvSpPr txBox="1">
            <a:spLocks/>
          </p:cNvSpPr>
          <p:nvPr/>
        </p:nvSpPr>
        <p:spPr>
          <a:xfrm>
            <a:off x="550539" y="419882"/>
            <a:ext cx="7831461" cy="642938"/>
          </a:xfrm>
          <a:prstGeom prst="rect">
            <a:avLst/>
          </a:prstGeom>
        </p:spPr>
        <p:txBody>
          <a:bodyPr vert="horz" lIns="64294" tIns="32147" rIns="64294" bIns="32147" rtlCol="0" anchor="ctr"/>
          <a:lstStyle>
            <a:defPPr>
              <a:defRPr lang="en-US"/>
            </a:defPPr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1707" kern="120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342900" indent="114300" algn="ctr" defTabSz="584200" rtl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685800" indent="228600" algn="ctr" defTabSz="584200" rtl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028700" indent="342900" algn="ctr" defTabSz="584200" rtl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1371600" indent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286000" algn="l" defTabSz="914400" rtl="0" eaLnBrk="1" latinLnBrk="0" hangingPunct="1"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743200" algn="l" defTabSz="914400" rtl="0" eaLnBrk="1" latinLnBrk="0" hangingPunct="1"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200400" algn="l" defTabSz="914400" rtl="0" eaLnBrk="1" latinLnBrk="0" hangingPunct="1"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657600" algn="l" defTabSz="914400" rtl="0" eaLnBrk="1" latinLnBrk="0" hangingPunct="1"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l" defTabSz="457177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Public Awareness &amp; Form  Samples </a:t>
            </a:r>
          </a:p>
          <a:p>
            <a:pPr algn="l" defTabSz="457177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(consider multi-language when appropriate)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90E48E-4F33-CD4E-B8EF-43159BFC79A7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25" y="1594512"/>
            <a:ext cx="2645138" cy="189222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4A5399-BFE8-904E-8DB5-21959AFEB7E4}"/>
              </a:ext>
            </a:extLst>
          </p:cNvPr>
          <p:cNvPicPr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4563" y="1857754"/>
            <a:ext cx="2677532" cy="191044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4B24CA-B755-E044-A75F-ECDA6449DF85}"/>
              </a:ext>
            </a:extLst>
          </p:cNvPr>
          <p:cNvPicPr/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25" y="4202416"/>
            <a:ext cx="2603272" cy="198263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BB882F-33EB-4242-B4B3-8C40C99EFC84}"/>
              </a:ext>
            </a:extLst>
          </p:cNvPr>
          <p:cNvPicPr/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844" y="2088800"/>
            <a:ext cx="2518172" cy="186013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FF1AD2-3581-7240-93C4-FB8F406CD683}"/>
              </a:ext>
            </a:extLst>
          </p:cNvPr>
          <p:cNvPicPr/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770" y="2287141"/>
            <a:ext cx="2700338" cy="193394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D1D020-7E75-9F44-8CA0-47BC87272D4A}"/>
              </a:ext>
            </a:extLst>
          </p:cNvPr>
          <p:cNvPicPr/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89" y="4460866"/>
            <a:ext cx="1064344" cy="2136486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7C17EE-B302-2E45-9670-565478734837}"/>
              </a:ext>
            </a:extLst>
          </p:cNvPr>
          <p:cNvPicPr/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5348" y="4460866"/>
            <a:ext cx="1036512" cy="212131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804B29-0073-A448-B040-53BCDA28C379}"/>
              </a:ext>
            </a:extLst>
          </p:cNvPr>
          <p:cNvPicPr/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5236" y="4460866"/>
            <a:ext cx="1025872" cy="213648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E35FC9-45E1-FF46-A88F-94FFF285FFD3}"/>
              </a:ext>
            </a:extLst>
          </p:cNvPr>
          <p:cNvPicPr/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4450" y="4457955"/>
            <a:ext cx="2616140" cy="181871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17069190"/>
      </p:ext>
    </p:extLst>
  </p:cSld>
  <p:clrMapOvr>
    <a:masterClrMapping/>
  </p:clrMapOvr>
  <p:transition spd="med" advClick="0" advTm="5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1105732-D8A9-A745-968C-E3CC4F2D2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7" fontAlgn="auto" hangingPunct="1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chemeClr val="bg2">
                  <a:lumMod val="50000"/>
                </a:scheme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A543D1-5A1C-D149-AE2A-75DECEA9BB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245" y="1295400"/>
            <a:ext cx="4052755" cy="52435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CACDC2-6784-AF45-A3DE-297061B613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5366" y="1295399"/>
            <a:ext cx="4065316" cy="52435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C94946EF-AB47-3448-912A-4C7D0FF073F0}"/>
              </a:ext>
            </a:extLst>
          </p:cNvPr>
          <p:cNvSpPr txBox="1">
            <a:spLocks/>
          </p:cNvSpPr>
          <p:nvPr/>
        </p:nvSpPr>
        <p:spPr>
          <a:xfrm>
            <a:off x="446485" y="319087"/>
            <a:ext cx="5947172" cy="642938"/>
          </a:xfrm>
          <a:prstGeom prst="rect">
            <a:avLst/>
          </a:prstGeom>
        </p:spPr>
        <p:txBody>
          <a:bodyPr vert="horz" lIns="64294" tIns="32147" rIns="64294" bIns="32147" rtlCol="0" anchor="ctr"/>
          <a:lstStyle>
            <a:defPPr>
              <a:defRPr lang="en-US"/>
            </a:defPPr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1707" kern="120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342900" indent="114300" algn="ctr" defTabSz="584200" rtl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685800" indent="228600" algn="ctr" defTabSz="584200" rtl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028700" indent="342900" algn="ctr" defTabSz="584200" rtl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1371600" indent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286000" algn="l" defTabSz="914400" rtl="0" eaLnBrk="1" latinLnBrk="0" hangingPunct="1"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743200" algn="l" defTabSz="914400" rtl="0" eaLnBrk="1" latinLnBrk="0" hangingPunct="1"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200400" algn="l" defTabSz="914400" rtl="0" eaLnBrk="1" latinLnBrk="0" hangingPunct="1"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657600" algn="l" defTabSz="914400" rtl="0" eaLnBrk="1" latinLnBrk="0" hangingPunct="1"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l" defTabSz="457177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Digital vs. Manual Reporting</a:t>
            </a:r>
          </a:p>
        </p:txBody>
      </p:sp>
    </p:spTree>
    <p:extLst>
      <p:ext uri="{BB962C8B-B14F-4D97-AF65-F5344CB8AC3E}">
        <p14:creationId xmlns:p14="http://schemas.microsoft.com/office/powerpoint/2010/main" val="3964395229"/>
      </p:ext>
    </p:extLst>
  </p:cSld>
  <p:clrMapOvr>
    <a:masterClrMapping/>
  </p:clrMapOvr>
  <p:transition spd="med" advClick="0" advTm="5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6C1650E-0356-D346-82CB-FF0E5040D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7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4FD8DC-3025-C744-A9C0-CD4986DD57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4958" y="1143000"/>
            <a:ext cx="4423305" cy="5638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A9F7B988-B52D-E749-9F32-B8435B4DCE3A}"/>
              </a:ext>
            </a:extLst>
          </p:cNvPr>
          <p:cNvSpPr txBox="1">
            <a:spLocks/>
          </p:cNvSpPr>
          <p:nvPr/>
        </p:nvSpPr>
        <p:spPr>
          <a:xfrm>
            <a:off x="606028" y="347662"/>
            <a:ext cx="5947172" cy="642938"/>
          </a:xfrm>
          <a:prstGeom prst="rect">
            <a:avLst/>
          </a:prstGeom>
        </p:spPr>
        <p:txBody>
          <a:bodyPr vert="horz" lIns="64294" tIns="32147" rIns="64294" bIns="32147" rtlCol="0" anchor="ctr"/>
          <a:lstStyle>
            <a:defPPr>
              <a:defRPr lang="en-US"/>
            </a:defPPr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1707" kern="120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342900" indent="114300" algn="ctr" defTabSz="584200" rtl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685800" indent="228600" algn="ctr" defTabSz="584200" rtl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028700" indent="342900" algn="ctr" defTabSz="584200" rtl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1371600" indent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286000" algn="l" defTabSz="914400" rtl="0" eaLnBrk="1" latinLnBrk="0" hangingPunct="1"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743200" algn="l" defTabSz="914400" rtl="0" eaLnBrk="1" latinLnBrk="0" hangingPunct="1"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200400" algn="l" defTabSz="914400" rtl="0" eaLnBrk="1" latinLnBrk="0" hangingPunct="1"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657600" algn="l" defTabSz="914400" rtl="0" eaLnBrk="1" latinLnBrk="0" hangingPunct="1"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l" defTabSz="457177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Cross Bore Report - GIS Based</a:t>
            </a:r>
          </a:p>
        </p:txBody>
      </p:sp>
    </p:spTree>
    <p:extLst>
      <p:ext uri="{BB962C8B-B14F-4D97-AF65-F5344CB8AC3E}">
        <p14:creationId xmlns:p14="http://schemas.microsoft.com/office/powerpoint/2010/main" val="2466243510"/>
      </p:ext>
    </p:extLst>
  </p:cSld>
  <p:clrMapOvr>
    <a:masterClrMapping/>
  </p:clrMapOvr>
  <p:transition spd="med" advClick="0" advTm="5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0" name="Rectangle 7"/>
          <p:cNvSpPr>
            <a:spLocks/>
          </p:cNvSpPr>
          <p:nvPr/>
        </p:nvSpPr>
        <p:spPr bwMode="auto">
          <a:xfrm>
            <a:off x="506355" y="309191"/>
            <a:ext cx="7123658" cy="708794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lIns="89297" tIns="53578" rIns="89297" bIns="53578"/>
          <a:lstStyle/>
          <a:p>
            <a:pPr defTabSz="914145"/>
            <a:r>
              <a:rPr lang="en-US" sz="2800" b="1" dirty="0">
                <a:cs typeface="Arial" pitchFamily="34" charset="0"/>
                <a:sym typeface="Arial" pitchFamily="34" charset="0"/>
              </a:rPr>
              <a:t>Cross Bore Info Online</a:t>
            </a:r>
            <a:endParaRPr lang="en-US" sz="16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241" y="1017984"/>
            <a:ext cx="3761963" cy="33021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344" y="3637673"/>
            <a:ext cx="3618193" cy="30781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682" name="Picture 2" descr="\\psf\Home\Desktop\Screen Shot 2014-12-02 at 9.41.04 PM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5715" y="1017984"/>
            <a:ext cx="3974672" cy="3325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03BB56-3FD2-450D-BBD9-6C289087C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7" fontAlgn="auto" hangingPunct="1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chemeClr val="bg2">
                  <a:lumMod val="50000"/>
                </a:scheme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4B1CE2-6951-8D4E-88F8-72E27D40CAB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3000" y="3641019"/>
            <a:ext cx="4030943" cy="30781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5755163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2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FC0F8D92-7F93-0441-A474-0DFEC84B3988}"/>
              </a:ext>
            </a:extLst>
          </p:cNvPr>
          <p:cNvSpPr txBox="1">
            <a:spLocks/>
          </p:cNvSpPr>
          <p:nvPr/>
        </p:nvSpPr>
        <p:spPr>
          <a:xfrm>
            <a:off x="606028" y="347662"/>
            <a:ext cx="5947172" cy="642938"/>
          </a:xfrm>
          <a:prstGeom prst="rect">
            <a:avLst/>
          </a:prstGeom>
        </p:spPr>
        <p:txBody>
          <a:bodyPr vert="horz" lIns="64294" tIns="32147" rIns="64294" bIns="32147" rtlCol="0" anchor="ctr"/>
          <a:lstStyle>
            <a:defPPr>
              <a:defRPr lang="en-US"/>
            </a:defPPr>
            <a:lvl1pPr algn="ctr" defTabSz="584200" rtl="0" fontAlgn="base" hangingPunct="0">
              <a:spcBef>
                <a:spcPct val="0"/>
              </a:spcBef>
              <a:spcAft>
                <a:spcPct val="0"/>
              </a:spcAft>
              <a:defRPr sz="1707" kern="120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342900" indent="114300" algn="ctr" defTabSz="584200" rtl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685800" indent="228600" algn="ctr" defTabSz="584200" rtl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028700" indent="342900" algn="ctr" defTabSz="584200" rtl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1371600" indent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286000" algn="l" defTabSz="914400" rtl="0" eaLnBrk="1" latinLnBrk="0" hangingPunct="1"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743200" algn="l" defTabSz="914400" rtl="0" eaLnBrk="1" latinLnBrk="0" hangingPunct="1"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200400" algn="l" defTabSz="914400" rtl="0" eaLnBrk="1" latinLnBrk="0" hangingPunct="1"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657600" algn="l" defTabSz="914400" rtl="0" eaLnBrk="1" latinLnBrk="0" hangingPunct="1">
              <a:defRPr sz="3600" kern="12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l" defTabSz="457177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Stakeholders Addressed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A53B71FF-4B9E-5D45-A28E-2969196F2CF7}"/>
              </a:ext>
            </a:extLst>
          </p:cNvPr>
          <p:cNvSpPr txBox="1">
            <a:spLocks/>
          </p:cNvSpPr>
          <p:nvPr/>
        </p:nvSpPr>
        <p:spPr>
          <a:xfrm>
            <a:off x="914400" y="1270372"/>
            <a:ext cx="6629400" cy="52578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marL="285750" indent="-285750" algn="l" defTabSz="650230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+mn-ea"/>
              </a:rPr>
              <a:t>Stakeholders Interests are Included</a:t>
            </a:r>
          </a:p>
          <a:p>
            <a:pPr marL="914400" lvl="1" indent="-457200" defTabSz="650230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/>
                <a:ea typeface="+mn-ea"/>
              </a:rPr>
              <a:t>Public &amp; </a:t>
            </a:r>
            <a:r>
              <a:rPr lang="en-US" sz="2000">
                <a:latin typeface="Calibri"/>
                <a:ea typeface="+mn-ea"/>
              </a:rPr>
              <a:t>Public Outreach</a:t>
            </a:r>
            <a:endParaRPr lang="en-US" sz="2000" dirty="0">
              <a:latin typeface="Calibri"/>
              <a:ea typeface="+mn-ea"/>
            </a:endParaRPr>
          </a:p>
          <a:p>
            <a:pPr marL="914400" lvl="1" indent="-457200" defTabSz="650230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/>
                <a:ea typeface="+mn-ea"/>
              </a:rPr>
              <a:t>Utility Planning</a:t>
            </a:r>
          </a:p>
          <a:p>
            <a:pPr marL="914400" lvl="1" indent="-457200" defTabSz="650230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/>
                <a:ea typeface="+mn-ea"/>
              </a:rPr>
              <a:t>Utility Project Managers</a:t>
            </a:r>
          </a:p>
          <a:p>
            <a:pPr marL="914400" lvl="1" indent="-457200" defTabSz="650230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/>
                <a:ea typeface="+mn-ea"/>
              </a:rPr>
              <a:t>Installing Contractor</a:t>
            </a:r>
          </a:p>
          <a:p>
            <a:pPr marL="914400" lvl="1" indent="-457200" defTabSz="650230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/>
                <a:ea typeface="+mn-ea"/>
              </a:rPr>
              <a:t>Inspection Company</a:t>
            </a:r>
          </a:p>
          <a:p>
            <a:pPr marL="914400" lvl="1" indent="-457200" defTabSz="650230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/>
                <a:ea typeface="+mn-ea"/>
              </a:rPr>
              <a:t>Vacuum Excavation</a:t>
            </a:r>
          </a:p>
          <a:p>
            <a:pPr marL="914400" lvl="1" indent="-457200" defTabSz="650230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/>
                <a:ea typeface="+mn-ea"/>
              </a:rPr>
              <a:t>Quality Control</a:t>
            </a:r>
          </a:p>
          <a:p>
            <a:pPr marL="914400" lvl="1" indent="-457200" defTabSz="650230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/>
                <a:ea typeface="+mn-ea"/>
              </a:rPr>
              <a:t>Mapping</a:t>
            </a:r>
          </a:p>
          <a:p>
            <a:pPr marL="914400" lvl="1" indent="-457200" defTabSz="650230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/>
                <a:ea typeface="+mn-ea"/>
              </a:rPr>
              <a:t>Drain Cleaners</a:t>
            </a:r>
          </a:p>
          <a:p>
            <a:pPr marL="914400" lvl="1" indent="-457200" defTabSz="650230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/>
                <a:ea typeface="+mn-ea"/>
              </a:rPr>
              <a:t>IT and Data Preservation</a:t>
            </a:r>
          </a:p>
          <a:p>
            <a:pPr marL="914400" lvl="1" indent="-457200" defTabSz="650230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libri"/>
                <a:ea typeface="+mn-ea"/>
              </a:rPr>
              <a:t>Regulators, Rates and Requirements</a:t>
            </a:r>
          </a:p>
          <a:p>
            <a:pPr marL="742950" lvl="1" indent="-285750" defTabSz="650230" fontAlgn="auto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tx1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98450833"/>
      </p:ext>
    </p:extLst>
  </p:cSld>
  <p:clrMapOvr>
    <a:masterClrMapping/>
  </p:clrMapOvr>
  <p:transition spd="med" advClick="0" advTm="5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E9B393-7166-4424-809B-027BCD24E692}"/>
              </a:ext>
            </a:extLst>
          </p:cNvPr>
          <p:cNvSpPr txBox="1"/>
          <p:nvPr/>
        </p:nvSpPr>
        <p:spPr>
          <a:xfrm>
            <a:off x="1475656" y="764704"/>
            <a:ext cx="6257453" cy="4135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CBSA’s </a:t>
            </a:r>
            <a:r>
              <a:rPr lang="en-US" sz="2400" b="1" i="1" dirty="0"/>
              <a:t>Leading Practices for Cross Bore Risk Reduction</a:t>
            </a:r>
          </a:p>
          <a:p>
            <a:endParaRPr lang="en-US" sz="3375" b="1" dirty="0"/>
          </a:p>
          <a:p>
            <a:endParaRPr lang="en-US" sz="3375" b="1" dirty="0"/>
          </a:p>
          <a:p>
            <a:pPr algn="ctr"/>
            <a:endParaRPr lang="en-US" sz="3375" b="1" dirty="0"/>
          </a:p>
          <a:p>
            <a:pPr algn="ctr"/>
            <a:endParaRPr lang="en-US" sz="3375" b="1" dirty="0"/>
          </a:p>
          <a:p>
            <a:pPr algn="ctr"/>
            <a:br>
              <a:rPr lang="en-US" sz="3375" b="1" dirty="0"/>
            </a:br>
            <a:endParaRPr lang="en-US" sz="3797" b="1" dirty="0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6C2F2C0C-0F34-4539-80CD-B366779E2DAB}"/>
              </a:ext>
            </a:extLst>
          </p:cNvPr>
          <p:cNvSpPr>
            <a:spLocks/>
          </p:cNvSpPr>
          <p:nvPr/>
        </p:nvSpPr>
        <p:spPr bwMode="auto">
          <a:xfrm>
            <a:off x="1348873" y="5261603"/>
            <a:ext cx="6622167" cy="1566009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lIns="89297" tIns="53578" rIns="89297" bIns="53578"/>
          <a:lstStyle/>
          <a:p>
            <a:pPr algn="ctr" defTabSz="914145">
              <a:spcAft>
                <a:spcPts val="422"/>
              </a:spcAft>
            </a:pPr>
            <a:r>
              <a:rPr lang="en-US" b="1" dirty="0">
                <a:cs typeface="Arial" pitchFamily="34" charset="0"/>
                <a:sym typeface="Arial" pitchFamily="34" charset="0"/>
              </a:rPr>
              <a:t>Get the Leading Practices through your participating organization or through the Cross Bore Safety Association  </a:t>
            </a:r>
            <a:r>
              <a:rPr lang="en-US" u="sng" dirty="0">
                <a:solidFill>
                  <a:srgbClr val="096DE7"/>
                </a:solidFill>
                <a:cs typeface="Arial" pitchFamily="34" charset="0"/>
                <a:sym typeface="Arial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www.crossboresafety.org</a:t>
            </a:r>
            <a:r>
              <a:rPr lang="en-US" u="sng" dirty="0">
                <a:solidFill>
                  <a:srgbClr val="096DE7"/>
                </a:solidFill>
                <a:cs typeface="Arial" pitchFamily="34" charset="0"/>
                <a:sym typeface="Arial" pitchFamily="34" charset="0"/>
              </a:rPr>
              <a:t>  </a:t>
            </a:r>
            <a:endParaRPr lang="en-US" sz="2000" dirty="0">
              <a:solidFill>
                <a:srgbClr val="096DE7"/>
              </a:solidFill>
              <a:cs typeface="Arial" pitchFamily="34" charset="0"/>
              <a:sym typeface="Arial" pitchFamily="34" charset="0"/>
            </a:endParaRPr>
          </a:p>
          <a:p>
            <a:pPr defTabSz="914145"/>
            <a:endParaRPr lang="en-US" sz="1687" b="1" dirty="0">
              <a:cs typeface="Arial" pitchFamily="34" charset="0"/>
              <a:sym typeface="Arial" pitchFamily="34" charset="0"/>
            </a:endParaRPr>
          </a:p>
          <a:p>
            <a:pPr defTabSz="914145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041052-EEA5-4FFF-BD09-7E1B85658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7" fontAlgn="auto" hangingPunct="1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chemeClr val="bg2">
                  <a:lumMod val="50000"/>
                </a:schemeClr>
              </a:solidFill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Question mark">
                <a:extLst>
                  <a:ext uri="{FF2B5EF4-FFF2-40B4-BE49-F238E27FC236}">
                    <a16:creationId xmlns:a16="http://schemas.microsoft.com/office/drawing/2014/main" id="{DFEDDF97-81FB-3A4D-A299-EB7B96E9F7B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99148832"/>
                  </p:ext>
                </p:extLst>
              </p:nvPr>
            </p:nvGraphicFramePr>
            <p:xfrm>
              <a:off x="4172579" y="1909309"/>
              <a:ext cx="974759" cy="2019729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974759" cy="2019729"/>
                    </a:xfrm>
                    <a:prstGeom prst="rect">
                      <a:avLst/>
                    </a:prstGeom>
                  </am3d:spPr>
                  <am3d:camera>
                    <am3d:pos x="0" y="0" z="5538953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517042" d="1000000"/>
                    <am3d:preTrans dx="0" dy="-18004113" dz="-4973"/>
                    <am3d:scale>
                      <am3d:sx n="1000000" d="1000000"/>
                      <am3d:sy n="1000000" d="1000000"/>
                      <am3d:sz n="1000000" d="1000000"/>
                    </am3d:scale>
                    <am3d:rot ax="-432625" ay="804187" az="-100774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8858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Question mark">
                <a:extLst>
                  <a:ext uri="{FF2B5EF4-FFF2-40B4-BE49-F238E27FC236}">
                    <a16:creationId xmlns:a16="http://schemas.microsoft.com/office/drawing/2014/main" id="{DFEDDF97-81FB-3A4D-A299-EB7B96E9F7B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72579" y="1909309"/>
                <a:ext cx="974759" cy="20197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Male icon">
                <a:extLst>
                  <a:ext uri="{FF2B5EF4-FFF2-40B4-BE49-F238E27FC236}">
                    <a16:creationId xmlns:a16="http://schemas.microsoft.com/office/drawing/2014/main" id="{58629415-F3DC-754C-83B8-220E8F5668E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34964025"/>
                  </p:ext>
                </p:extLst>
              </p:nvPr>
            </p:nvGraphicFramePr>
            <p:xfrm rot="21184872">
              <a:off x="3356182" y="2547451"/>
              <a:ext cx="378618" cy="1157180"/>
            </p:xfrm>
            <a:graphic>
              <a:graphicData uri="http://schemas.microsoft.com/office/drawing/2017/model3d">
                <am3d:model3d r:embed="rId5">
                  <am3d:spPr>
                    <a:xfrm rot="21184872">
                      <a:off x="0" y="0"/>
                      <a:ext cx="378618" cy="115718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am3d:spPr>
                  <am3d:camera>
                    <am3d:pos x="0" y="0" z="5031666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29133" d="1000000"/>
                    <am3d:preTrans dx="0" dy="-18000000" dz="2458"/>
                    <am3d:scale>
                      <am3d:sx n="1000000" d="1000000"/>
                      <am3d:sy n="1000000" d="1000000"/>
                      <am3d:sz n="1000000" d="1000000"/>
                    </am3d:scale>
                    <am3d:rot ax="2072995" ay="3019262" az="1387715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22494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Male icon">
                <a:extLst>
                  <a:ext uri="{FF2B5EF4-FFF2-40B4-BE49-F238E27FC236}">
                    <a16:creationId xmlns:a16="http://schemas.microsoft.com/office/drawing/2014/main" id="{58629415-F3DC-754C-83B8-220E8F5668E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21184872">
                <a:off x="3356182" y="2547451"/>
                <a:ext cx="378618" cy="1157180"/>
              </a:xfrm>
              <a:prstGeom prst="rect">
                <a:avLst/>
              </a:prstGeom>
              <a:noFill/>
              <a:ln>
                <a:noFill/>
              </a:ln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Female icon">
                <a:extLst>
                  <a:ext uri="{FF2B5EF4-FFF2-40B4-BE49-F238E27FC236}">
                    <a16:creationId xmlns:a16="http://schemas.microsoft.com/office/drawing/2014/main" id="{7264E14F-2BD0-0445-ACA4-3B3F5437AA1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32319501"/>
                  </p:ext>
                </p:extLst>
              </p:nvPr>
            </p:nvGraphicFramePr>
            <p:xfrm rot="21382080">
              <a:off x="2765109" y="2660434"/>
              <a:ext cx="575835" cy="1441345"/>
            </p:xfrm>
            <a:graphic>
              <a:graphicData uri="http://schemas.microsoft.com/office/drawing/2017/model3d">
                <am3d:model3d r:embed="rId7">
                  <am3d:spPr>
                    <a:xfrm rot="21382080">
                      <a:off x="0" y="0"/>
                      <a:ext cx="575835" cy="144134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am3d:spPr>
                  <am3d:camera>
                    <am3d:pos x="0" y="0" z="5193514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32664" d="1000000"/>
                    <am3d:preTrans dx="1" dy="-18000000" dz="4030"/>
                    <am3d:scale>
                      <am3d:sx n="1000000" d="1000000"/>
                      <am3d:sy n="1000000" d="1000000"/>
                      <am3d:sz n="1000000" d="1000000"/>
                    </am3d:scale>
                    <am3d:rot ax="1170649" ay="2705259" az="845190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154231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Female icon">
                <a:extLst>
                  <a:ext uri="{FF2B5EF4-FFF2-40B4-BE49-F238E27FC236}">
                    <a16:creationId xmlns:a16="http://schemas.microsoft.com/office/drawing/2014/main" id="{7264E14F-2BD0-0445-ACA4-3B3F5437AA1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21382080">
                <a:off x="2765109" y="2660434"/>
                <a:ext cx="575835" cy="1441345"/>
              </a:xfrm>
              <a:prstGeom prst="rect">
                <a:avLst/>
              </a:prstGeom>
              <a:solidFill>
                <a:schemeClr val="bg1"/>
              </a:solidFill>
            </p:spPr>
          </p:pic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06EE7DE3-E16B-374B-8600-2B1D81BDAF51}"/>
              </a:ext>
            </a:extLst>
          </p:cNvPr>
          <p:cNvSpPr/>
          <p:nvPr/>
        </p:nvSpPr>
        <p:spPr>
          <a:xfrm>
            <a:off x="3296443" y="4032133"/>
            <a:ext cx="272702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>
                  <a:noFill/>
                </a:ln>
                <a:solidFill>
                  <a:srgbClr val="0432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75411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" presetClass="entr" presetSubtype="8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>
            <a:extLst>
              <a:ext uri="{FF2B5EF4-FFF2-40B4-BE49-F238E27FC236}">
                <a16:creationId xmlns:a16="http://schemas.microsoft.com/office/drawing/2014/main" id="{7DCE2026-118E-F64B-AF66-6396C8275813}"/>
              </a:ext>
            </a:extLst>
          </p:cNvPr>
          <p:cNvSpPr>
            <a:spLocks/>
          </p:cNvSpPr>
          <p:nvPr/>
        </p:nvSpPr>
        <p:spPr bwMode="auto">
          <a:xfrm>
            <a:off x="879500" y="1916832"/>
            <a:ext cx="7385000" cy="5287144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lIns="127000" tIns="76200" rIns="127000" bIns="76200"/>
          <a:lstStyle/>
          <a:p>
            <a:pPr marL="571500" lvl="1" indent="-571500" algn="l" defTabSz="1300228">
              <a:lnSpc>
                <a:spcPct val="13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Discuss installations resulting in cross bores</a:t>
            </a:r>
          </a:p>
          <a:p>
            <a:pPr marL="571500" lvl="1" indent="-571500" algn="l" defTabSz="1300228">
              <a:lnSpc>
                <a:spcPct val="13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Illustrate the risks </a:t>
            </a:r>
          </a:p>
          <a:p>
            <a:pPr marL="571500" lvl="1" indent="-571500" algn="l" defTabSz="1300228">
              <a:lnSpc>
                <a:spcPct val="13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Quantify the expected number of cross bores</a:t>
            </a:r>
          </a:p>
          <a:p>
            <a:pPr marL="571500" lvl="1" indent="-571500" algn="l" defTabSz="1300228">
              <a:lnSpc>
                <a:spcPct val="13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Consequences </a:t>
            </a:r>
          </a:p>
          <a:p>
            <a:pPr marL="571500" lvl="1" indent="-571500" algn="l" defTabSz="1300228">
              <a:lnSpc>
                <a:spcPct val="13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Benefits of cross bore risk reduction efforts</a:t>
            </a:r>
          </a:p>
          <a:p>
            <a:pPr marL="571500" lvl="1" indent="-571500" algn="l" defTabSz="1300228">
              <a:lnSpc>
                <a:spcPct val="13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Development of Leading Practices by CBSA</a:t>
            </a:r>
          </a:p>
          <a:p>
            <a:pPr marL="571500" lvl="1" indent="-571500" algn="l" defTabSz="1300228">
              <a:lnSpc>
                <a:spcPct val="13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Elements of Leading Practices</a:t>
            </a:r>
          </a:p>
          <a:p>
            <a:pPr marL="571500" lvl="1" indent="-571500" algn="l" defTabSz="1300228">
              <a:lnSpc>
                <a:spcPct val="13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Final Leading Practices Availability November, 2019</a:t>
            </a:r>
          </a:p>
          <a:p>
            <a:pPr marL="0" lvl="1" indent="0" algn="l" defTabSz="1300228">
              <a:lnSpc>
                <a:spcPct val="130000"/>
              </a:lnSpc>
              <a:buClr>
                <a:srgbClr val="000000"/>
              </a:buClr>
              <a:buSzPct val="100000"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Arial" pitchFamily="34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241689F-673A-5144-B6CC-7802B55D387D}"/>
              </a:ext>
            </a:extLst>
          </p:cNvPr>
          <p:cNvSpPr>
            <a:spLocks/>
          </p:cNvSpPr>
          <p:nvPr/>
        </p:nvSpPr>
        <p:spPr bwMode="auto">
          <a:xfrm>
            <a:off x="879500" y="389098"/>
            <a:ext cx="10517188" cy="1562262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lIns="127000" tIns="76200" rIns="127000" bIns="76200"/>
          <a:lstStyle/>
          <a:p>
            <a:pPr algn="l" defTabSz="1300228">
              <a:defRPr/>
            </a:pPr>
            <a:r>
              <a:rPr lang="en-US" sz="2800" dirty="0">
                <a:latin typeface="Arial" pitchFamily="34" charset="0"/>
                <a:cs typeface="Arial" pitchFamily="34" charset="0"/>
                <a:sym typeface="Arial" pitchFamily="34" charset="0"/>
              </a:rPr>
              <a:t>Presentation Preview </a:t>
            </a:r>
            <a:endParaRPr lang="en-US" sz="2800" dirty="0">
              <a:cs typeface="Arial" pitchFamily="34" charset="0"/>
              <a:sym typeface="Arial" pitchFamily="34" charset="0"/>
            </a:endParaRPr>
          </a:p>
          <a:p>
            <a:pPr algn="l" defTabSz="1300228">
              <a:defRPr/>
            </a:pPr>
            <a:r>
              <a:rPr lang="en-US" sz="2800" dirty="0">
                <a:latin typeface="Arial" pitchFamily="34" charset="0"/>
                <a:cs typeface="Arial" pitchFamily="34" charset="0"/>
                <a:sym typeface="Arial" pitchFamily="34" charset="0"/>
              </a:rPr>
              <a:t>Focus Gas in Sewer Cross Bores</a:t>
            </a:r>
          </a:p>
        </p:txBody>
      </p:sp>
    </p:spTree>
    <p:extLst>
      <p:ext uri="{BB962C8B-B14F-4D97-AF65-F5344CB8AC3E}">
        <p14:creationId xmlns:p14="http://schemas.microsoft.com/office/powerpoint/2010/main" val="1797445501"/>
      </p:ext>
    </p:extLst>
  </p:cSld>
  <p:clrMapOvr>
    <a:masterClrMapping/>
  </p:clrMapOvr>
  <p:transition spd="med" advClick="0" advTm="5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8" name="Picture 9" descr="image23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094" y="2228280"/>
            <a:ext cx="2620863" cy="324302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pic>
        <p:nvPicPr>
          <p:cNvPr id="17417" name="Picture 8" descr="image2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4629720"/>
            <a:ext cx="3196828" cy="2437102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17415" name="Rectangle 6"/>
          <p:cNvSpPr>
            <a:spLocks/>
          </p:cNvSpPr>
          <p:nvPr/>
        </p:nvSpPr>
        <p:spPr bwMode="auto">
          <a:xfrm>
            <a:off x="553641" y="514887"/>
            <a:ext cx="7394898" cy="1098465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lIns="89297" tIns="53578" rIns="89297" bIns="53578"/>
          <a:lstStyle/>
          <a:p>
            <a:pPr defTabSz="914190">
              <a:defRPr/>
            </a:pPr>
            <a:r>
              <a:rPr lang="en-US" sz="2800" dirty="0">
                <a:cs typeface="Arial" pitchFamily="34" charset="0"/>
                <a:sym typeface="Arial" pitchFamily="34" charset="0"/>
              </a:rPr>
              <a:t>What’s the Cross Bore Problem</a:t>
            </a:r>
            <a:r>
              <a:rPr lang="en-US" sz="3094" dirty="0">
                <a:cs typeface="Arial" pitchFamily="34" charset="0"/>
                <a:sym typeface="Arial" pitchFamily="34" charset="0"/>
              </a:rPr>
              <a:t>? </a:t>
            </a:r>
          </a:p>
        </p:txBody>
      </p:sp>
      <p:sp>
        <p:nvSpPr>
          <p:cNvPr id="17416" name="Rectangle 7"/>
          <p:cNvSpPr>
            <a:spLocks/>
          </p:cNvSpPr>
          <p:nvPr/>
        </p:nvSpPr>
        <p:spPr bwMode="auto">
          <a:xfrm>
            <a:off x="553641" y="1393031"/>
            <a:ext cx="5098480" cy="4876125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lIns="89297" tIns="53578" rIns="89297" bIns="53578"/>
          <a:lstStyle/>
          <a:p>
            <a:pPr marL="576072" lvl="1" indent="-522368" defTabSz="914190">
              <a:lnSpc>
                <a:spcPct val="13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Trenchless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 installations do not “see” existing lines creating potential intersections </a:t>
            </a:r>
            <a:endParaRPr lang="en-US" sz="2000" dirty="0">
              <a:cs typeface="Arial" panose="020B0604020202020204" pitchFamily="34" charset="0"/>
            </a:endParaRPr>
          </a:p>
          <a:p>
            <a:pPr marL="576072" lvl="1" indent="-522368" defTabSz="914190">
              <a:lnSpc>
                <a:spcPct val="13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Sewer utilities are often unmarked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and excluded from most 811 requirements, leading to substantial risk.</a:t>
            </a:r>
          </a:p>
          <a:p>
            <a:pPr marL="576072" lvl="1" indent="-522368" defTabSz="914190">
              <a:lnSpc>
                <a:spcPct val="13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All types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rPr>
              <a:t> of buried utilities are at risk from cross bores. </a:t>
            </a:r>
          </a:p>
          <a:p>
            <a:pPr marL="576072" lvl="1" indent="-522368" defTabSz="914190">
              <a:lnSpc>
                <a:spcPct val="13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cs typeface="Arial" panose="020B0604020202020204" pitchFamily="34" charset="0"/>
                <a:sym typeface="Arial" pitchFamily="34" charset="0"/>
              </a:rPr>
              <a:t>Gas - sewer cross bores have been the focus of most cross bore risk reduction.</a:t>
            </a:r>
          </a:p>
        </p:txBody>
      </p:sp>
      <p:pic>
        <p:nvPicPr>
          <p:cNvPr id="17419" name="Picture 10" descr="image24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0919" y="620688"/>
            <a:ext cx="2978051" cy="2341811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6106114-5772-469D-AC9B-4A1316723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chemeClr val="bg2">
                  <a:lumMod val="50000"/>
                </a:scheme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541695"/>
      </p:ext>
    </p:extLst>
  </p:cSld>
  <p:clrMapOvr>
    <a:masterClrMapping/>
  </p:clrMapOvr>
  <p:transition spd="med" advClick="0" advTm="5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D6F3A-441C-DF4F-9679-EF9761790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CF9D7-FA17-034C-8C7F-9C04C5D622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D9BA5C95-AEF9-1F4A-AC20-00C5B3873DF1}"/>
              </a:ext>
            </a:extLst>
          </p:cNvPr>
          <p:cNvSpPr txBox="1">
            <a:spLocks noChangeArrowheads="1"/>
          </p:cNvSpPr>
          <p:nvPr/>
        </p:nvSpPr>
        <p:spPr>
          <a:xfrm>
            <a:off x="694284" y="449833"/>
            <a:ext cx="6614020" cy="1143000"/>
          </a:xfrm>
        </p:spPr>
        <p:txBody>
          <a:bodyPr vert="horz" lIns="89297" tIns="53578" rIns="89297" bIns="53578" rtlCol="0" anchor="ctr"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defTabSz="914190"/>
            <a:r>
              <a:rPr lang="en-US" sz="2800" dirty="0">
                <a:latin typeface="Arial" pitchFamily="34" charset="0"/>
                <a:cs typeface="Arial" pitchFamily="34" charset="0"/>
                <a:sym typeface="Arial" pitchFamily="34" charset="0"/>
              </a:rPr>
              <a:t>Cro</a:t>
            </a:r>
            <a:r>
              <a:rPr lang="en-US" sz="2800" i="1" dirty="0"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sz="2800" dirty="0">
                <a:latin typeface="Arial" pitchFamily="34" charset="0"/>
                <a:cs typeface="Arial" pitchFamily="34" charset="0"/>
                <a:sym typeface="Arial" pitchFamily="34" charset="0"/>
              </a:rPr>
              <a:t>s Bores  - Recognized Since 1976 by NTSB</a:t>
            </a:r>
            <a:endParaRPr lang="en-US" sz="3200" dirty="0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A7D30C85-98B8-0147-BF32-A7E9D0F316AD}"/>
              </a:ext>
            </a:extLst>
          </p:cNvPr>
          <p:cNvSpPr>
            <a:spLocks/>
          </p:cNvSpPr>
          <p:nvPr/>
        </p:nvSpPr>
        <p:spPr bwMode="auto">
          <a:xfrm>
            <a:off x="590479" y="1967880"/>
            <a:ext cx="3775025" cy="3670102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lIns="89297" tIns="53578" rIns="89297" bIns="53578"/>
          <a:lstStyle/>
          <a:p>
            <a:pPr marL="548640" indent="-548640" defTabSz="914190">
              <a:lnSpc>
                <a:spcPct val="130000"/>
              </a:lnSpc>
              <a:spcBef>
                <a:spcPts val="492"/>
              </a:spcBef>
              <a:buClr>
                <a:srgbClr val="000000"/>
              </a:buClr>
              <a:buSzPct val="100000"/>
              <a:buFont typeface="TimesNewRomanPSMT" charset="0"/>
              <a:buChar char="•"/>
            </a:pPr>
            <a:r>
              <a:rPr lang="en-US" sz="2000" dirty="0">
                <a:cs typeface="Arial" pitchFamily="34" charset="0"/>
                <a:sym typeface="Arial" pitchFamily="34" charset="0"/>
              </a:rPr>
              <a:t>2 persons killed</a:t>
            </a:r>
          </a:p>
          <a:p>
            <a:pPr marL="548640" indent="-548640" defTabSz="914190">
              <a:lnSpc>
                <a:spcPct val="130000"/>
              </a:lnSpc>
              <a:spcBef>
                <a:spcPts val="492"/>
              </a:spcBef>
              <a:buClr>
                <a:srgbClr val="000000"/>
              </a:buClr>
              <a:buSzPct val="100000"/>
              <a:buFont typeface="TimesNewRomanPSMT" charset="0"/>
              <a:buChar char="•"/>
            </a:pPr>
            <a:r>
              <a:rPr lang="en-US" sz="2000" dirty="0">
                <a:cs typeface="Arial" pitchFamily="34" charset="0"/>
                <a:sym typeface="Arial" pitchFamily="34" charset="0"/>
              </a:rPr>
              <a:t>4 persons injured</a:t>
            </a:r>
          </a:p>
          <a:p>
            <a:pPr marL="548640" indent="-548640" defTabSz="914190">
              <a:lnSpc>
                <a:spcPct val="130000"/>
              </a:lnSpc>
              <a:spcBef>
                <a:spcPts val="492"/>
              </a:spcBef>
              <a:buClr>
                <a:srgbClr val="000000"/>
              </a:buClr>
              <a:buSzPct val="100000"/>
              <a:buFont typeface="TimesNewRomanPSMT" charset="0"/>
              <a:buChar char="•"/>
            </a:pPr>
            <a:r>
              <a:rPr lang="en-US" sz="2000" dirty="0">
                <a:cs typeface="Arial" pitchFamily="34" charset="0"/>
                <a:sym typeface="Arial" pitchFamily="34" charset="0"/>
              </a:rPr>
              <a:t>Punctured 2-inch plastic main.</a:t>
            </a:r>
            <a:endParaRPr lang="en-US" sz="2000" dirty="0"/>
          </a:p>
          <a:p>
            <a:pPr marL="548640" indent="-548640" defTabSz="914190">
              <a:lnSpc>
                <a:spcPct val="130000"/>
              </a:lnSpc>
              <a:spcBef>
                <a:spcPts val="492"/>
              </a:spcBef>
              <a:buClr>
                <a:srgbClr val="000000"/>
              </a:buClr>
              <a:buSzPct val="100000"/>
              <a:buFont typeface="TimesNewRomanPSMT" charset="0"/>
              <a:buChar char="•"/>
            </a:pPr>
            <a:r>
              <a:rPr lang="en-US" sz="2000" dirty="0">
                <a:cs typeface="Arial" pitchFamily="34" charset="0"/>
                <a:sym typeface="Arial" pitchFamily="34" charset="0"/>
              </a:rPr>
              <a:t>Entered house through 6” sewer lateral.</a:t>
            </a:r>
          </a:p>
          <a:p>
            <a:pPr marL="548640" indent="-548640" defTabSz="914190">
              <a:lnSpc>
                <a:spcPct val="130000"/>
              </a:lnSpc>
              <a:spcBef>
                <a:spcPts val="492"/>
              </a:spcBef>
              <a:buClr>
                <a:srgbClr val="000000"/>
              </a:buClr>
              <a:buSzPct val="100000"/>
              <a:buFont typeface="TimesNewRomanPSMT" charset="0"/>
              <a:buChar char="•"/>
            </a:pPr>
            <a:r>
              <a:rPr lang="en-US" sz="2000" dirty="0">
                <a:cs typeface="Arial" pitchFamily="34" charset="0"/>
                <a:sym typeface="Arial" pitchFamily="34" charset="0"/>
              </a:rPr>
              <a:t>Bored through bottom of the sewer tile.</a:t>
            </a:r>
            <a:endParaRPr lang="en-US" sz="2000" dirty="0"/>
          </a:p>
        </p:txBody>
      </p:sp>
      <p:pic>
        <p:nvPicPr>
          <p:cNvPr id="7" name="Picture 6" descr="image2.png">
            <a:extLst>
              <a:ext uri="{FF2B5EF4-FFF2-40B4-BE49-F238E27FC236}">
                <a16:creationId xmlns:a16="http://schemas.microsoft.com/office/drawing/2014/main" id="{F195CCB1-2070-1746-AB8A-6725C2E602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168" y="1412776"/>
            <a:ext cx="5689328" cy="5273380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</p:pic>
      <p:sp>
        <p:nvSpPr>
          <p:cNvPr id="8" name="Line 7">
            <a:extLst>
              <a:ext uri="{FF2B5EF4-FFF2-40B4-BE49-F238E27FC236}">
                <a16:creationId xmlns:a16="http://schemas.microsoft.com/office/drawing/2014/main" id="{6582B8E3-E06A-E947-94E6-28DC129158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88024" y="6008758"/>
            <a:ext cx="4104457" cy="12530"/>
          </a:xfrm>
          <a:prstGeom prst="line">
            <a:avLst/>
          </a:prstGeom>
          <a:noFill/>
          <a:ln w="22577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9">
            <a:extLst>
              <a:ext uri="{FF2B5EF4-FFF2-40B4-BE49-F238E27FC236}">
                <a16:creationId xmlns:a16="http://schemas.microsoft.com/office/drawing/2014/main" id="{853740C7-A796-294D-BF65-1D964811589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28378" y="6309320"/>
            <a:ext cx="2821781" cy="8930"/>
          </a:xfrm>
          <a:prstGeom prst="line">
            <a:avLst/>
          </a:prstGeom>
          <a:noFill/>
          <a:ln w="22577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10">
            <a:extLst>
              <a:ext uri="{FF2B5EF4-FFF2-40B4-BE49-F238E27FC236}">
                <a16:creationId xmlns:a16="http://schemas.microsoft.com/office/drawing/2014/main" id="{260077B0-ECF1-054C-BDC2-0F62A6CE641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28381" y="6157810"/>
            <a:ext cx="4064100" cy="2458"/>
          </a:xfrm>
          <a:prstGeom prst="line">
            <a:avLst/>
          </a:prstGeom>
          <a:noFill/>
          <a:ln w="22577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564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7" descr="image6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17998" y="1447800"/>
            <a:ext cx="3408209" cy="26121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7" name="Picture 8" descr="image7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82996" y="4130850"/>
            <a:ext cx="3493459" cy="24694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9" name="Picture 10" descr="image9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2791" y="1447800"/>
            <a:ext cx="3408209" cy="27376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CD8AC3-704A-4F96-8F88-889048122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</a:pPr>
            <a:endParaRPr lang="en-US" sz="700" dirty="0">
              <a:solidFill>
                <a:schemeClr val="bg2">
                  <a:lumMod val="50000"/>
                </a:scheme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4C6EE1-F7DF-E44C-B8E3-DDEDEF72A19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036" y="4219385"/>
            <a:ext cx="3325312" cy="2380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6B1797A4-60E9-4F4C-91FF-CB1A1E403C2B}"/>
              </a:ext>
            </a:extLst>
          </p:cNvPr>
          <p:cNvSpPr txBox="1">
            <a:spLocks noChangeArrowheads="1"/>
          </p:cNvSpPr>
          <p:nvPr/>
        </p:nvSpPr>
        <p:spPr>
          <a:xfrm>
            <a:off x="520125" y="227825"/>
            <a:ext cx="7709475" cy="1165057"/>
          </a:xfrm>
          <a:prstGeom prst="rect">
            <a:avLst/>
          </a:prstGeom>
        </p:spPr>
        <p:txBody>
          <a:bodyPr vert="horz" lIns="127000" tIns="76200" rIns="127000" bIns="76200" rtlCol="0" anchor="ctr"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defTabSz="1300228">
              <a:lnSpc>
                <a:spcPct val="140000"/>
              </a:lnSpc>
              <a:defRPr/>
            </a:pPr>
            <a:r>
              <a:rPr lang="en-US" sz="2800" dirty="0">
                <a:latin typeface="Arial" pitchFamily="34" charset="0"/>
                <a:cs typeface="Arial" pitchFamily="34" charset="0"/>
                <a:sym typeface="Arial" pitchFamily="34" charset="0"/>
              </a:rPr>
              <a:t>Cross Bores – Class 1, Typically Lays Dormant </a:t>
            </a:r>
          </a:p>
          <a:p>
            <a:pPr algn="l" defTabSz="1300228">
              <a:lnSpc>
                <a:spcPct val="140000"/>
              </a:lnSpc>
              <a:defRPr/>
            </a:pPr>
            <a:r>
              <a:rPr lang="en-US" sz="2800" dirty="0">
                <a:latin typeface="Arial" pitchFamily="34" charset="0"/>
                <a:cs typeface="Arial" pitchFamily="34" charset="0"/>
                <a:sym typeface="Arial" pitchFamily="34" charset="0"/>
              </a:rPr>
              <a:t>One Utility Intersects One Other Utility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107267"/>
      </p:ext>
    </p:extLst>
  </p:cSld>
  <p:clrMapOvr>
    <a:masterClrMapping/>
  </p:clrMapOvr>
  <p:transition spd="med" advClick="0" advTm="5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15F201-AE66-4BD9-AA1E-E5178D4F3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 hangingPunct="1">
              <a:spcBef>
                <a:spcPts val="0"/>
              </a:spcBef>
              <a:spcAft>
                <a:spcPts val="0"/>
              </a:spcAft>
            </a:pPr>
            <a:endParaRPr lang="en-US" sz="700" dirty="0">
              <a:solidFill>
                <a:schemeClr val="bg2">
                  <a:lumMod val="50000"/>
                </a:scheme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7B7506-36FA-F043-ADA6-DCAA37D84F1D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1998603"/>
            <a:ext cx="3779913" cy="4166701"/>
          </a:xfrm>
          <a:prstGeom prst="rect">
            <a:avLst/>
          </a:prstGeom>
          <a:ln w="25400">
            <a:solidFill>
              <a:prstClr val="black"/>
            </a:solidFill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674059A-6069-064B-949D-A44FEDBBEE51}"/>
              </a:ext>
            </a:extLst>
          </p:cNvPr>
          <p:cNvSpPr txBox="1">
            <a:spLocks/>
          </p:cNvSpPr>
          <p:nvPr/>
        </p:nvSpPr>
        <p:spPr>
          <a:xfrm>
            <a:off x="523528" y="332656"/>
            <a:ext cx="7020272" cy="162672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Helvetica Light" charset="0"/>
              </a:rPr>
              <a:t>Cross Bores Are At Risk From Drain Cleaning Actions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FFA867E-1E70-2343-8545-15BB5AE71DE9}"/>
              </a:ext>
            </a:extLst>
          </p:cNvPr>
          <p:cNvSpPr txBox="1">
            <a:spLocks/>
          </p:cNvSpPr>
          <p:nvPr/>
        </p:nvSpPr>
        <p:spPr>
          <a:xfrm>
            <a:off x="539552" y="1844824"/>
            <a:ext cx="4683600" cy="481477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8640" indent="-548640">
              <a:lnSpc>
                <a:spcPct val="130000"/>
              </a:lnSpc>
              <a:spcBef>
                <a:spcPts val="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Rotating cutting devices used to clear blocked residential and mainline sewers can cut cross bored utilities.</a:t>
            </a:r>
          </a:p>
          <a:p>
            <a:pPr marL="548640" indent="-548640">
              <a:lnSpc>
                <a:spcPct val="130000"/>
              </a:lnSpc>
              <a:spcBef>
                <a:spcPts val="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Explosion, injury and death have resulted from ignited gas released from cross bores</a:t>
            </a:r>
          </a:p>
          <a:p>
            <a:pPr marL="548640" indent="-548640">
              <a:lnSpc>
                <a:spcPct val="130000"/>
              </a:lnSpc>
              <a:spcBef>
                <a:spcPts val="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$30 million per explosion have been reported</a:t>
            </a:r>
          </a:p>
        </p:txBody>
      </p:sp>
    </p:spTree>
    <p:extLst>
      <p:ext uri="{BB962C8B-B14F-4D97-AF65-F5344CB8AC3E}">
        <p14:creationId xmlns:p14="http://schemas.microsoft.com/office/powerpoint/2010/main" val="2877679626"/>
      </p:ext>
    </p:extLst>
  </p:cSld>
  <p:clrMapOvr>
    <a:masterClrMapping/>
  </p:clrMapOvr>
  <p:transition spd="med" advClick="0" advTm="5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0" name="Rectangle 7"/>
          <p:cNvSpPr>
            <a:spLocks/>
          </p:cNvSpPr>
          <p:nvPr/>
        </p:nvSpPr>
        <p:spPr bwMode="auto">
          <a:xfrm>
            <a:off x="609452" y="532433"/>
            <a:ext cx="7123658" cy="708794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lIns="89297" tIns="53578" rIns="89297" bIns="53578"/>
          <a:lstStyle/>
          <a:p>
            <a:pPr defTabSz="914145" eaLnBrk="1">
              <a:defRPr/>
            </a:pPr>
            <a:endParaRPr lang="en-US" sz="1969" dirty="0">
              <a:solidFill>
                <a:srgbClr val="000000"/>
              </a:solidFill>
              <a:latin typeface="Helvetica Light" charset="0"/>
              <a:sym typeface="Helvetica Light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9328" y="332656"/>
            <a:ext cx="85725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45" eaLnBrk="1">
              <a:defRPr/>
            </a:pPr>
            <a:r>
              <a:rPr lang="en-US" sz="2800" dirty="0">
                <a:solidFill>
                  <a:srgbClr val="000000"/>
                </a:solidFill>
                <a:cs typeface="Arial" pitchFamily="34" charset="0"/>
                <a:sym typeface="Arial" pitchFamily="34" charset="0"/>
              </a:rPr>
              <a:t>Community Outreach - Web, Radio Spots, Letters, Videos, Sandwich Boards, Theatre Spots</a:t>
            </a:r>
            <a:endParaRPr lang="en-US" sz="1600" dirty="0">
              <a:solidFill>
                <a:srgbClr val="000000"/>
              </a:solidFill>
              <a:latin typeface="Helvetica Light" charset="0"/>
              <a:sym typeface="Helvetica Ligh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87624" y="1827805"/>
            <a:ext cx="7560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10751" eaLnBrk="1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Helvetica Light" charset="0"/>
                <a:sym typeface="Helvetica Light" charset="0"/>
                <a:hlinkClick r:id="rId5"/>
              </a:rPr>
              <a:t>https://www.pse.com/safety/NaturalGasSafety/Pages/Blocked-Sewer.aspx</a:t>
            </a:r>
            <a:endParaRPr lang="en-US" sz="1600" dirty="0">
              <a:solidFill>
                <a:srgbClr val="000000"/>
              </a:solidFill>
              <a:latin typeface="Helvetica Light" charset="0"/>
              <a:sym typeface="Helvetica Light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5576" y="1366188"/>
            <a:ext cx="2678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0751" eaLnBrk="1">
              <a:defRPr/>
            </a:pPr>
            <a:r>
              <a:rPr lang="en-US" sz="2000" dirty="0">
                <a:solidFill>
                  <a:srgbClr val="000000"/>
                </a:solidFill>
                <a:cs typeface="Arial" panose="020B0604020202020204" pitchFamily="34" charset="0"/>
                <a:sym typeface="Helvetica Light" charset="0"/>
              </a:rPr>
              <a:t>Online Links to Video: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87624" y="2132856"/>
            <a:ext cx="7072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10751" eaLnBrk="1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Helvetica Light" charset="0"/>
                <a:sym typeface="Helvetica Light" charset="0"/>
                <a:hlinkClick r:id="rId6"/>
              </a:rPr>
              <a:t>http://www.youtube.com/watch?v=jPAR-3YiSEM&amp;feature=youtu.be</a:t>
            </a:r>
            <a:endParaRPr lang="en-US" sz="1600" dirty="0">
              <a:solidFill>
                <a:srgbClr val="000000"/>
              </a:solidFill>
              <a:latin typeface="Helvetica Light" charset="0"/>
              <a:sym typeface="Helvetica Light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072D1CC-9E39-4472-BB37-48A219D65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77" fontAlgn="auto" hangingPunct="1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chemeClr val="bg2">
                  <a:lumMod val="50000"/>
                </a:scheme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3" name="Residents- Call PSE before clearing a blocked sew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380456" y="2637397"/>
            <a:ext cx="6696744" cy="38380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4A0C00-CF81-F547-ADD2-1B49A511D3F8}"/>
              </a:ext>
            </a:extLst>
          </p:cNvPr>
          <p:cNvSpPr txBox="1"/>
          <p:nvPr/>
        </p:nvSpPr>
        <p:spPr>
          <a:xfrm>
            <a:off x="1649477" y="6518355"/>
            <a:ext cx="1474724" cy="24622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Click on Image to Play</a:t>
            </a:r>
          </a:p>
        </p:txBody>
      </p:sp>
    </p:spTree>
    <p:extLst>
      <p:ext uri="{BB962C8B-B14F-4D97-AF65-F5344CB8AC3E}">
        <p14:creationId xmlns:p14="http://schemas.microsoft.com/office/powerpoint/2010/main" val="1861469100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Title Slide</Template>
  <TotalTime>173</TotalTime>
  <Words>1389</Words>
  <Application>Microsoft Macintosh PowerPoint</Application>
  <PresentationFormat>On-screen Show (4:3)</PresentationFormat>
  <Paragraphs>209</Paragraphs>
  <Slides>35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Helvetica Light</vt:lpstr>
      <vt:lpstr>Times New Roman</vt:lpstr>
      <vt:lpstr>TimesNewRomanPSMT</vt:lpstr>
      <vt:lpstr>3_Office Theme</vt:lpstr>
      <vt:lpstr>Leading Practices for Cross Bore Risk Reduction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Leading Practices for Cross Bore Risk Reduction</dc:title>
  <dc:subject>Sample Slides for Presentation</dc:subject>
  <dc:creator>Microsoft Office User</dc:creator>
  <cp:lastModifiedBy>Microsoft Office User</cp:lastModifiedBy>
  <cp:revision>22</cp:revision>
  <cp:lastPrinted>2014-02-26T15:49:17Z</cp:lastPrinted>
  <dcterms:created xsi:type="dcterms:W3CDTF">2020-01-06T06:17:59Z</dcterms:created>
  <dcterms:modified xsi:type="dcterms:W3CDTF">2020-02-18T17:59:41Z</dcterms:modified>
</cp:coreProperties>
</file>